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60" r:id="rId4"/>
    <p:sldId id="307" r:id="rId5"/>
    <p:sldId id="264" r:id="rId6"/>
    <p:sldId id="324" r:id="rId7"/>
    <p:sldId id="292" r:id="rId8"/>
    <p:sldId id="333" r:id="rId9"/>
    <p:sldId id="318" r:id="rId10"/>
    <p:sldId id="334" r:id="rId11"/>
    <p:sldId id="257" r:id="rId12"/>
    <p:sldId id="258" r:id="rId13"/>
    <p:sldId id="335" r:id="rId14"/>
    <p:sldId id="327" r:id="rId15"/>
    <p:sldId id="336" r:id="rId16"/>
    <p:sldId id="337" r:id="rId17"/>
    <p:sldId id="33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720" autoAdjust="0"/>
  </p:normalViewPr>
  <p:slideViewPr>
    <p:cSldViewPr>
      <p:cViewPr varScale="1">
        <p:scale>
          <a:sx n="72" d="100"/>
          <a:sy n="72" d="100"/>
        </p:scale>
        <p:origin x="12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7F40346-48E7-4EA1-9AB2-44CFFCC2CE63}" type="datetimeFigureOut">
              <a:rPr lang="zh-TW" altLang="en-US" smtClean="0"/>
              <a:pPr/>
              <a:t>2018/9/28</a:t>
            </a:fld>
            <a:endParaRPr lang="zh-TW" alt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CF1A37-FF3E-496C-B5EE-C14E73410F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0346-48E7-4EA1-9AB2-44CFFCC2CE63}" type="datetimeFigureOut">
              <a:rPr lang="zh-TW" altLang="en-US" smtClean="0"/>
              <a:pPr/>
              <a:t>2018/9/28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A37-FF3E-496C-B5EE-C14E73410F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0346-48E7-4EA1-9AB2-44CFFCC2CE63}" type="datetimeFigureOut">
              <a:rPr lang="zh-TW" altLang="en-US" smtClean="0"/>
              <a:pPr/>
              <a:t>2018/9/28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A37-FF3E-496C-B5EE-C14E73410F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3CC855-617F-4957-87DC-D9DF416AA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4109B45-ADE3-497F-9BAF-EB60C7BD6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DD1D05-551B-4466-9AC5-B466F0F21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87C129-5757-430B-B585-022A4B2B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7E62CB-F634-4A4D-A346-5CADD1C6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B7A6-FCB5-4F85-BDD2-B9C12A983E0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5102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A50445-6107-4ABB-BC73-4D1CBB1F5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5C8C45-F0DC-403C-B1A8-FDEBDF87B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8148F8-B915-429D-92A4-727B3EB7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7CE0C7-10F1-47A0-A147-C8C713BD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E230F0-6DED-4563-96DC-74BD720C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488AA-1670-45AB-823A-1F863F6F419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812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629633-379F-468C-8C78-B35934BB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624AEC-10E7-4C37-85E1-9665329CF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B7DDFF2-5462-4D60-A91F-0D8FF934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9AB37C-7BE1-4D8C-A299-90380FF0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9B922F-D00F-45EC-BC3D-FD20521E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4D37E-E5CF-40A5-A255-8803419365C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4494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69554C-B628-498B-8BA6-0E254C25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13385A-FCA8-4445-BC9F-178BCF1FE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D0E44B1-F5B3-4D2D-B095-C16D572D5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978FFA3-CDAE-4DF1-BD59-D2196D27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0971B11-2F7E-4C17-AFE1-AF986E1A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D3A5071-D82B-4B6C-BA62-1419983C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774AA-6E29-48C4-B71A-1EF4D9BB49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4064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54EC63-A987-4320-94AD-191F0A33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CDE057-B25D-4018-BED6-2AD7CE3D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A79ECC6-72BD-442F-86AD-92A94D10C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4610411-48A7-45D9-84A1-322A69E9D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1468EC7-2502-4A8A-A2E4-A7A60C9BB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143002E-89B0-4EA8-9D2F-CC324E1C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19898CB-F7DE-46CF-8980-D8489D1F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D65E1D9-7781-434B-9762-3313572D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F1AFC-6890-4A52-A1FF-A1571BF4D65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8837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3163A3-E98A-4135-B12B-8A1DD052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6D0A9D4-CFC8-4E77-A05D-C3E4357F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95C03F7-040A-4671-94BC-EC969378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A845352-343A-4A40-A884-EFD799EF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F1297-10F1-4DD5-8616-396B0101F95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8613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988BF3C-2867-45F9-9FCA-C98375F8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404A1EF-3DAE-47FB-8042-FAC70DAC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27CD7D-076E-41BA-A639-48E5A2CB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C9E3-F872-40A8-8E2B-8234801F02E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4547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80ACD2-7F3F-4024-9462-1A451AF2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3AD064-7E8F-44F0-9BF9-F9C737FC7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06AF744-09AF-491C-8109-9BAB9F0CB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B4613AE-5A22-4C23-8FB5-8FE94A71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B3CCEA7-762B-4DE0-A776-29FF0180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7E3FFE-81BC-4FBD-816B-3D2F1740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4343B-139F-497A-86C4-272D3992150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101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0346-48E7-4EA1-9AB2-44CFFCC2CE63}" type="datetimeFigureOut">
              <a:rPr lang="zh-TW" altLang="en-US" smtClean="0"/>
              <a:pPr/>
              <a:t>2018/9/28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A37-FF3E-496C-B5EE-C14E73410F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CEE4F2-D6C1-435C-B769-A1F86C16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80D6A48-7387-421D-A1C4-B92219056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E8B4E08-9985-4E3A-9500-AEEAFE933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FA7CFC-5F42-46B0-8E95-042BB603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38B8CB7-51BF-481A-B56E-0A69F4124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447B030-37C5-4529-836E-A3817141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0302-1223-4B3D-A6A5-4A208E62CCE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9771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5595AF-81E6-476A-BC5E-67697F586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67EA218-3722-4D2F-821C-1072D8F1F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60DAEB-695C-4823-951F-481DA369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349BAD-70B2-46A4-84AD-425D47F5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6B7A73-50BE-427C-B187-92F58D03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81FEB-244D-46DC-9F9E-1B539CB97BB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5509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A769A27-48A5-4784-ACE5-CD5C57D79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B6E7938-4B2E-4DC4-BB8A-9ADAE330D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C5E259-AFB5-4661-9BD7-0E5D44AE7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675B26-1925-4F3F-8FC2-A66074CE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5DC69E-0A19-407B-8081-F793CFF3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9153F-650A-42D8-B151-599005A1B81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486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7F40346-48E7-4EA1-9AB2-44CFFCC2CE63}" type="datetimeFigureOut">
              <a:rPr lang="zh-TW" altLang="en-US" smtClean="0"/>
              <a:pPr/>
              <a:t>2018/9/28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CF1A37-FF3E-496C-B5EE-C14E73410F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0346-48E7-4EA1-9AB2-44CFFCC2CE63}" type="datetimeFigureOut">
              <a:rPr lang="zh-TW" altLang="en-US" smtClean="0"/>
              <a:pPr/>
              <a:t>2018/9/28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91CF1A37-FF3E-496C-B5EE-C14E73410F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0346-48E7-4EA1-9AB2-44CFFCC2CE63}" type="datetimeFigureOut">
              <a:rPr lang="zh-TW" altLang="en-US" smtClean="0"/>
              <a:pPr/>
              <a:t>2018/9/28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91CF1A37-FF3E-496C-B5EE-C14E73410F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0346-48E7-4EA1-9AB2-44CFFCC2CE63}" type="datetimeFigureOut">
              <a:rPr lang="zh-TW" altLang="en-US" smtClean="0"/>
              <a:pPr/>
              <a:t>2018/9/28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A37-FF3E-496C-B5EE-C14E73410F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0346-48E7-4EA1-9AB2-44CFFCC2CE63}" type="datetimeFigureOut">
              <a:rPr lang="zh-TW" altLang="en-US" smtClean="0"/>
              <a:pPr/>
              <a:t>2018/9/28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1A37-FF3E-496C-B5EE-C14E73410F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7F40346-48E7-4EA1-9AB2-44CFFCC2CE63}" type="datetimeFigureOut">
              <a:rPr lang="zh-TW" altLang="en-US" smtClean="0"/>
              <a:pPr/>
              <a:t>2018/9/28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CF1A37-FF3E-496C-B5EE-C14E73410F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zh-TW" alt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按一下圖示以新增圖片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7F40346-48E7-4EA1-9AB2-44CFFCC2CE63}" type="datetimeFigureOut">
              <a:rPr lang="zh-TW" altLang="en-US" smtClean="0"/>
              <a:pPr/>
              <a:t>2018/9/28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CF1A37-FF3E-496C-B5EE-C14E73410F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7F40346-48E7-4EA1-9AB2-44CFFCC2CE63}" type="datetimeFigureOut">
              <a:rPr lang="zh-TW" altLang="en-US" smtClean="0"/>
              <a:pPr/>
              <a:t>2018/9/28</a:t>
            </a:fld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CF1A37-FF3E-496C-B5EE-C14E73410F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4BFCDCC-5B34-4234-B3AF-52D8AF3CB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E9DF9B-AD31-4CE0-B301-1362EA49B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BFE195-D9A4-4561-8CDA-AB5A5EED44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A67136-8759-4686-B180-D1F6CA411A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418057-A0B8-40D5-A4EA-01FB8C5D95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E3B6B775-2B94-40D4-A978-ADDDF1985D0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736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5.wmf"/><Relationship Id="rId12" Type="http://schemas.openxmlformats.org/officeDocument/2006/relationships/image" Target="../media/image18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48.png"/><Relationship Id="rId10" Type="http://schemas.openxmlformats.org/officeDocument/2006/relationships/image" Target="../media/image17.png"/><Relationship Id="rId4" Type="http://schemas.openxmlformats.org/officeDocument/2006/relationships/image" Target="../media/image16.wmf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em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475" y="760722"/>
            <a:ext cx="8599757" cy="1047735"/>
          </a:xfrm>
        </p:spPr>
        <p:txBody>
          <a:bodyPr>
            <a:normAutofit fontScale="90000"/>
          </a:bodyPr>
          <a:lstStyle/>
          <a:p>
            <a:r>
              <a:rPr lang="en-US" altLang="zh-TW" sz="4000" dirty="0"/>
              <a:t> Evolution of Extremely Light Axion Perturbations in Radiation Era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8341" y="1772816"/>
            <a:ext cx="9073008" cy="4210282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sz="2800" dirty="0" err="1"/>
              <a:t>Tzihong</a:t>
            </a:r>
            <a:r>
              <a:rPr lang="en-US" altLang="zh-TW" sz="2800" dirty="0"/>
              <a:t> </a:t>
            </a:r>
            <a:r>
              <a:rPr lang="en-US" altLang="zh-TW" sz="2800" dirty="0" err="1"/>
              <a:t>Chiueh</a:t>
            </a:r>
            <a:endParaRPr lang="en-US" altLang="zh-TW" sz="2800" dirty="0"/>
          </a:p>
          <a:p>
            <a:r>
              <a:rPr lang="en-US" altLang="zh-TW" sz="2800" dirty="0"/>
              <a:t>National Taiwan University</a:t>
            </a:r>
          </a:p>
          <a:p>
            <a:endParaRPr lang="en-US" altLang="zh-TW" sz="2400" dirty="0"/>
          </a:p>
          <a:p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 collaboration with</a:t>
            </a:r>
          </a:p>
          <a:p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U.H, Zhang, </a:t>
            </a:r>
            <a:r>
              <a:rPr lang="en-US" altLang="zh-TW" sz="2400" dirty="0"/>
              <a:t> H.Y. </a:t>
            </a:r>
            <a:r>
              <a:rPr lang="en-US" altLang="zh-TW" sz="2400" dirty="0" err="1"/>
              <a:t>Schive</a:t>
            </a:r>
            <a:r>
              <a:rPr lang="en-US" altLang="zh-TW" sz="2400" dirty="0"/>
              <a:t>,  K.H. Leong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5085184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Zhang &amp; Chiueh, PRD (2017 a, b};  </a:t>
            </a:r>
            <a:r>
              <a:rPr lang="en-US" dirty="0" err="1"/>
              <a:t>Schive</a:t>
            </a:r>
            <a:r>
              <a:rPr lang="en-US" dirty="0"/>
              <a:t> &amp; Chiueh MNRAS (2017);  </a:t>
            </a:r>
            <a:r>
              <a:rPr lang="en-US" dirty="0" err="1"/>
              <a:t>Schive</a:t>
            </a:r>
            <a:r>
              <a:rPr lang="en-US" dirty="0"/>
              <a:t> et al., </a:t>
            </a:r>
            <a:r>
              <a:rPr lang="en-US" dirty="0" err="1"/>
              <a:t>ApJ</a:t>
            </a:r>
            <a:r>
              <a:rPr lang="en-US" dirty="0"/>
              <a:t> (2017);   Leong, </a:t>
            </a:r>
            <a:r>
              <a:rPr lang="en-US" dirty="0" err="1"/>
              <a:t>Schive</a:t>
            </a:r>
            <a:r>
              <a:rPr lang="en-US" dirty="0"/>
              <a:t> &amp; Chiueh, et al. (2018, TBS)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CD1CE0C-895B-42F5-A87D-6CF42AE7B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6244" y="392799"/>
            <a:ext cx="8291512" cy="1439863"/>
          </a:xfrm>
        </p:spPr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</a:rPr>
              <a:t>Let the wave function be 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Ψ+</a:t>
            </a:r>
            <a:r>
              <a:rPr lang="en-US" altLang="zh-TW" sz="32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ψ</a:t>
            </a:r>
            <a:r>
              <a:rPr lang="en-US" altLang="zh-TW" sz="3200" dirty="0"/>
              <a:t>, </a:t>
            </a:r>
            <a:r>
              <a:rPr lang="en-US" altLang="zh-TW" sz="3200" dirty="0">
                <a:latin typeface="Times New Roman" panose="02020603050405020304" pitchFamily="18" charset="0"/>
              </a:rPr>
              <a:t>and the potential perturbation be φ, the wave function satisfies</a:t>
            </a:r>
            <a:endParaRPr lang="en-US" altLang="zh-TW" sz="40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9B25E4F-AB74-4B7A-901E-D207CC69CD0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2900363"/>
            <a:ext cx="5651500" cy="3957637"/>
          </a:xfrm>
          <a:noFill/>
          <a:ln/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4A502C23-5F39-468A-846C-979311744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29591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DDF0BA29-94EA-4FEE-BE15-F1441248B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5613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0" name="Text Box 8">
            <a:extLst>
              <a:ext uri="{FF2B5EF4-FFF2-40B4-BE49-F238E27FC236}">
                <a16:creationId xmlns:a16="http://schemas.microsoft.com/office/drawing/2014/main" id="{88D164AA-EF33-416C-BB68-D769A56E0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374" y="1953265"/>
            <a:ext cx="32400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* Synchronous gauge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A5DEA730-DB05-4A72-8D5E-C8010C4C5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1310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Friction         Harmonic oscillation</a:t>
            </a:r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94AF828C-8BCC-41D3-BCE4-AAA80472EB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550" y="2852738"/>
            <a:ext cx="144463" cy="4318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5979F67E-28E8-4198-97F6-56EA35644F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7088" y="2420938"/>
            <a:ext cx="215900" cy="863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F1436EE7-F1BA-4CFC-860E-37CACE93EA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4075" y="2852738"/>
            <a:ext cx="71438" cy="43338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431DF04E-B6AF-4FDA-8E27-B16B6E1635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2349500"/>
            <a:ext cx="71438" cy="93503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88" name="Freeform 16">
            <a:extLst>
              <a:ext uri="{FF2B5EF4-FFF2-40B4-BE49-F238E27FC236}">
                <a16:creationId xmlns:a16="http://schemas.microsoft.com/office/drawing/2014/main" id="{6AC32A75-E350-4BCF-AAD9-4002148C8B61}"/>
              </a:ext>
            </a:extLst>
          </p:cNvPr>
          <p:cNvSpPr>
            <a:spLocks/>
          </p:cNvSpPr>
          <p:nvPr/>
        </p:nvSpPr>
        <p:spPr bwMode="auto">
          <a:xfrm>
            <a:off x="505181" y="3869071"/>
            <a:ext cx="1579829" cy="704576"/>
          </a:xfrm>
          <a:custGeom>
            <a:avLst/>
            <a:gdLst>
              <a:gd name="T0" fmla="*/ 0 w 861"/>
              <a:gd name="T1" fmla="*/ 0 h 409"/>
              <a:gd name="T2" fmla="*/ 181 w 861"/>
              <a:gd name="T3" fmla="*/ 272 h 409"/>
              <a:gd name="T4" fmla="*/ 453 w 861"/>
              <a:gd name="T5" fmla="*/ 409 h 409"/>
              <a:gd name="T6" fmla="*/ 725 w 861"/>
              <a:gd name="T7" fmla="*/ 272 h 409"/>
              <a:gd name="T8" fmla="*/ 861 w 861"/>
              <a:gd name="T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1" h="409">
                <a:moveTo>
                  <a:pt x="0" y="0"/>
                </a:moveTo>
                <a:cubicBezTo>
                  <a:pt x="53" y="102"/>
                  <a:pt x="106" y="204"/>
                  <a:pt x="181" y="272"/>
                </a:cubicBezTo>
                <a:cubicBezTo>
                  <a:pt x="256" y="340"/>
                  <a:pt x="362" y="409"/>
                  <a:pt x="453" y="409"/>
                </a:cubicBezTo>
                <a:cubicBezTo>
                  <a:pt x="544" y="409"/>
                  <a:pt x="657" y="340"/>
                  <a:pt x="725" y="272"/>
                </a:cubicBezTo>
                <a:cubicBezTo>
                  <a:pt x="793" y="204"/>
                  <a:pt x="838" y="45"/>
                  <a:pt x="86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90" name="Oval 18">
            <a:extLst>
              <a:ext uri="{FF2B5EF4-FFF2-40B4-BE49-F238E27FC236}">
                <a16:creationId xmlns:a16="http://schemas.microsoft.com/office/drawing/2014/main" id="{BBAAAE1A-E44B-4D43-B838-C84DA397FA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70634" y="4199679"/>
            <a:ext cx="70699" cy="70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0" i="0" u="none" strike="noStrike" kern="1200" cap="none" spc="0" normalizeH="0" baseline="3000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08" name="Line 36">
            <a:extLst>
              <a:ext uri="{FF2B5EF4-FFF2-40B4-BE49-F238E27FC236}">
                <a16:creationId xmlns:a16="http://schemas.microsoft.com/office/drawing/2014/main" id="{FDD35E37-58C8-4272-BFB2-96CAAC1E37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338" y="4287044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09" name="Text Box 37">
            <a:extLst>
              <a:ext uri="{FF2B5EF4-FFF2-40B4-BE49-F238E27FC236}">
                <a16:creationId xmlns:a16="http://schemas.microsoft.com/office/drawing/2014/main" id="{35642747-383E-4ABA-BCD0-842E6BCB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447" y="3742080"/>
            <a:ext cx="1285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damped harmonic oscillation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12" name="Text Box 40">
                <a:extLst>
                  <a:ext uri="{FF2B5EF4-FFF2-40B4-BE49-F238E27FC236}">
                    <a16:creationId xmlns:a16="http://schemas.microsoft.com/office/drawing/2014/main" id="{F5380F9F-5103-4320-B5E0-452C9611AB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72326" y="3625164"/>
                <a:ext cx="792162" cy="362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baseline="30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 </m:t>
                      </m:r>
                      <m:r>
                        <a:rPr kumimoji="1" lang="en-US" altLang="zh-TW" b="0" i="1" baseline="30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  </m:t>
                      </m:r>
                      <m:r>
                        <a:rPr kumimoji="1" lang="en-US" altLang="zh-TW" sz="1800" b="0" i="1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𝑎</m:t>
                      </m:r>
                      <m:sSup>
                        <m:sSupPr>
                          <m:ctrlPr>
                            <a:rPr kumimoji="1" lang="en-US" altLang="zh-TW" sz="1800" b="0" i="1" u="none" strike="noStrike" kern="1200" cap="none" spc="0" normalizeH="0" baseline="30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zh-TW" sz="1800" b="0" i="1" u="none" strike="noStrike" kern="1200" cap="none" spc="0" normalizeH="0" baseline="30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0</m:t>
                          </m:r>
                        </m:e>
                        <m:sup/>
                      </m:sSup>
                    </m:oMath>
                  </m:oMathPara>
                </a14:m>
                <a:endParaRPr kumimoji="1" lang="en-US" altLang="zh-TW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112" name="Text Box 40">
                <a:extLst>
                  <a:ext uri="{FF2B5EF4-FFF2-40B4-BE49-F238E27FC236}">
                    <a16:creationId xmlns:a16="http://schemas.microsoft.com/office/drawing/2014/main" id="{F5380F9F-5103-4320-B5E0-452C9611A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2326" y="3625164"/>
                <a:ext cx="792162" cy="362984"/>
              </a:xfrm>
              <a:prstGeom prst="rect">
                <a:avLst/>
              </a:prstGeom>
              <a:blipFill>
                <a:blip r:embed="rId8"/>
                <a:stretch>
                  <a:fillRect t="-16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3" name="Text Box 41">
                <a:extLst>
                  <a:ext uri="{FF2B5EF4-FFF2-40B4-BE49-F238E27FC236}">
                    <a16:creationId xmlns:a16="http://schemas.microsoft.com/office/drawing/2014/main" id="{593E498D-1E2E-42DB-9795-B2A801E983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4374" y="4002244"/>
                <a:ext cx="1401359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TW" sz="2000" b="0" i="1" u="none" strike="noStrike" kern="1200" cap="none" spc="0" normalizeH="0" baseline="30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zh-TW" sz="2000" b="0" i="1" u="none" strike="noStrike" kern="1200" cap="none" spc="0" normalizeH="0" baseline="30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zh-TW" sz="2000" b="0" i="1" u="none" strike="noStrike" kern="1200" cap="none" spc="0" normalizeH="0" baseline="3000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zh-TW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113" name="Text Box 41">
                <a:extLst>
                  <a:ext uri="{FF2B5EF4-FFF2-40B4-BE49-F238E27FC236}">
                    <a16:creationId xmlns:a16="http://schemas.microsoft.com/office/drawing/2014/main" id="{593E498D-1E2E-42DB-9795-B2A801E98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4374" y="4002244"/>
                <a:ext cx="1401359" cy="392993"/>
              </a:xfrm>
              <a:prstGeom prst="rect">
                <a:avLst/>
              </a:prstGeom>
              <a:blipFill>
                <a:blip r:embed="rId9"/>
                <a:stretch>
                  <a:fillRect t="-171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14" name="Text Box 42">
            <a:extLst>
              <a:ext uri="{FF2B5EF4-FFF2-40B4-BE49-F238E27FC236}">
                <a16:creationId xmlns:a16="http://schemas.microsoft.com/office/drawing/2014/main" id="{4CA8F172-E1A8-4B9B-B0FB-01984EDCDC68}"/>
              </a:ext>
            </a:extLst>
          </p:cNvPr>
          <p:cNvSpPr txBox="1">
            <a:spLocks noChangeArrowheads="1"/>
          </p:cNvSpPr>
          <p:nvPr/>
        </p:nvSpPr>
        <p:spPr bwMode="auto">
          <a:xfrm rot="10640220" flipV="1">
            <a:off x="4643438" y="4667250"/>
            <a:ext cx="647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30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CDM</a:t>
            </a:r>
          </a:p>
        </p:txBody>
      </p:sp>
      <p:sp>
        <p:nvSpPr>
          <p:cNvPr id="3115" name="Line 43">
            <a:extLst>
              <a:ext uri="{FF2B5EF4-FFF2-40B4-BE49-F238E27FC236}">
                <a16:creationId xmlns:a16="http://schemas.microsoft.com/office/drawing/2014/main" id="{4DA33FDC-5B26-46FD-92EE-AC445DE2B9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1638" y="3357563"/>
            <a:ext cx="3455987" cy="1439862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16" name="Line 44">
            <a:extLst>
              <a:ext uri="{FF2B5EF4-FFF2-40B4-BE49-F238E27FC236}">
                <a16:creationId xmlns:a16="http://schemas.microsoft.com/office/drawing/2014/main" id="{27B30103-AE04-4181-89F7-3F74C029A4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7625" y="3284538"/>
            <a:ext cx="1152525" cy="73025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43BBFDE-31F0-4862-869A-9FEEA8B42229}"/>
                  </a:ext>
                </a:extLst>
              </p:cNvPr>
              <p:cNvSpPr txBox="1"/>
              <p:nvPr/>
            </p:nvSpPr>
            <p:spPr>
              <a:xfrm>
                <a:off x="164231" y="4765067"/>
                <a:ext cx="35284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*Background matter density 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after H ~ m a, where the field    condense into a real particle</a:t>
                </a:r>
              </a:p>
              <a:p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*Perturbations have additional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but it only increases the spring constant producing beat </a:t>
                </a:r>
                <a:r>
                  <a:rPr lang="en-US" altLang="zh-TW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energy density.</a:t>
                </a:r>
              </a:p>
            </p:txBody>
          </p:sp>
        </mc:Choice>
        <mc:Fallback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E43BBFDE-31F0-4862-869A-9FEEA8B42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31" y="4765067"/>
                <a:ext cx="3528417" cy="1569660"/>
              </a:xfrm>
              <a:prstGeom prst="rect">
                <a:avLst/>
              </a:prstGeom>
              <a:blipFill>
                <a:blip r:embed="rId10"/>
                <a:stretch>
                  <a:fillRect l="-1036" t="-1167" r="-691" b="-42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BBD27C0-A66E-4A90-8E79-2E8E1C553B21}"/>
                  </a:ext>
                </a:extLst>
              </p:cNvPr>
              <p:cNvSpPr txBox="1"/>
              <p:nvPr/>
            </p:nvSpPr>
            <p:spPr>
              <a:xfrm>
                <a:off x="4601917" y="5747489"/>
                <a:ext cx="95717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BBD27C0-A66E-4A90-8E79-2E8E1C553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917" y="5747489"/>
                <a:ext cx="957175" cy="2154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DEE45704-097B-4862-9CF6-A08D92685C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3097" y="4536447"/>
            <a:ext cx="1402202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697B0E88-8D2C-4328-98EF-45A27F3390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7061" y="1580217"/>
            <a:ext cx="7704137" cy="647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1800" dirty="0">
                <a:latin typeface="Times New Roman" panose="02020603050405020304" pitchFamily="18" charset="0"/>
              </a:rPr>
              <a:t>When k &lt; 2H, </a:t>
            </a:r>
            <a:r>
              <a:rPr lang="en-US" altLang="zh-TW" sz="1800" dirty="0" err="1">
                <a:latin typeface="Times New Roman" panose="02020603050405020304" pitchFamily="18" charset="0"/>
              </a:rPr>
              <a:t>superhorizon</a:t>
            </a:r>
            <a:r>
              <a:rPr lang="en-US" altLang="zh-TW" sz="1800" dirty="0">
                <a:latin typeface="Times New Roman" panose="02020603050405020304" pitchFamily="18" charset="0"/>
              </a:rPr>
              <a:t>, φ stays constant </a:t>
            </a:r>
          </a:p>
          <a:p>
            <a:pPr>
              <a:lnSpc>
                <a:spcPct val="90000"/>
              </a:lnSpc>
            </a:pPr>
            <a:r>
              <a:rPr lang="en-US" altLang="zh-TW" sz="1800" dirty="0">
                <a:latin typeface="Times New Roman" panose="02020603050405020304" pitchFamily="18" charset="0"/>
              </a:rPr>
              <a:t>When k &gt; 2H, </a:t>
            </a:r>
            <a:r>
              <a:rPr lang="en-US" altLang="zh-TW" sz="1800" dirty="0" err="1">
                <a:latin typeface="Times New Roman" panose="02020603050405020304" pitchFamily="18" charset="0"/>
              </a:rPr>
              <a:t>subhorizon</a:t>
            </a:r>
            <a:r>
              <a:rPr lang="en-US" altLang="zh-TW" sz="1800" dirty="0">
                <a:latin typeface="Times New Roman" panose="02020603050405020304" pitchFamily="18" charset="0"/>
              </a:rPr>
              <a:t>, the potential φ undergoes damped oscillations 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B744890D-1452-440E-AA06-2B593BFFD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00" y="2322477"/>
            <a:ext cx="6119812" cy="42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0" name="Text Box 14">
            <a:extLst>
              <a:ext uri="{FF2B5EF4-FFF2-40B4-BE49-F238E27FC236}">
                <a16:creationId xmlns:a16="http://schemas.microsoft.com/office/drawing/2014/main" id="{A1EE800D-DF30-40E1-9DCC-9F0700A49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22" y="2544613"/>
            <a:ext cx="37594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3 frequency scales, k, H, ma  </a:t>
            </a:r>
            <a:r>
              <a:rPr kumimoji="1" lang="en-US" altLang="zh-TW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(1)ma&lt;k&lt;2H, (2)k&lt;ma&lt;2H (3)k&lt;2H&lt;ma, (4)2H&lt;k&lt;ma, 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817577F6-4160-4E48-A3CB-7704CBFD0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6" y="3399296"/>
            <a:ext cx="3097212" cy="3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(5)ma&lt;2H&lt;k, (6)2H&lt;ma&lt;k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68F524B9-C033-426E-9B8F-F3AF566D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589588"/>
            <a:ext cx="43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(1)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CEB05366-39A6-41C7-A33C-2388FB5D0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644" y="4814101"/>
            <a:ext cx="503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(5)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53033236-6E05-4DDF-9D50-11F0F8A80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459" y="3057244"/>
            <a:ext cx="503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(3)</a:t>
            </a:r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id="{4F6EADEF-79B2-4410-A89B-1940DA437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852738"/>
            <a:ext cx="503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(4)</a:t>
            </a: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5B73A8F8-92F7-4172-B8AE-AB799D821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581525"/>
            <a:ext cx="720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(6)</a:t>
            </a:r>
          </a:p>
        </p:txBody>
      </p:sp>
      <p:sp>
        <p:nvSpPr>
          <p:cNvPr id="4118" name="Line 22">
            <a:extLst>
              <a:ext uri="{FF2B5EF4-FFF2-40B4-BE49-F238E27FC236}">
                <a16:creationId xmlns:a16="http://schemas.microsoft.com/office/drawing/2014/main" id="{FBE84C53-4997-4FBC-9F30-434DC37F9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2565400"/>
            <a:ext cx="0" cy="338455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BE2DC4FF-5A05-49E4-A9BA-8772F2CC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021388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3000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ma=H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D02F0B13-B7C6-48A4-998F-45880EBB6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292600"/>
            <a:ext cx="36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(2)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C524990-E87C-43B3-83E0-7B8B5E389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584" y="284163"/>
            <a:ext cx="8641084" cy="466724"/>
          </a:xfrm>
        </p:spPr>
        <p:txBody>
          <a:bodyPr/>
          <a:lstStyle/>
          <a:p>
            <a:r>
              <a:rPr lang="en-US" altLang="zh-TW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A useful approximation: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lang="en-US" altLang="zh-TW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the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lang="en-US" altLang="zh-TW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potential is entirely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 </a:t>
            </a:r>
            <a:r>
              <a:rPr lang="en-US" altLang="zh-TW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governed by radiation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2418125-3373-435B-8644-896D0A3AAD7A}"/>
                  </a:ext>
                </a:extLst>
              </p:cNvPr>
              <p:cNvSpPr txBox="1"/>
              <p:nvPr/>
            </p:nvSpPr>
            <p:spPr>
              <a:xfrm>
                <a:off x="94096" y="3962602"/>
                <a:ext cx="32242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~ma~2H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𝑎𝐻𝑚</m:t>
                        </m:r>
                      </m:e>
                    </m:rad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Compton wavelength at the time the particle becomes real</a:t>
                </a:r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2418125-3373-435B-8644-896D0A3AA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6" y="3962602"/>
                <a:ext cx="3224281" cy="923330"/>
              </a:xfrm>
              <a:prstGeom prst="rect">
                <a:avLst/>
              </a:prstGeom>
              <a:blipFill>
                <a:blip r:embed="rId3"/>
                <a:stretch>
                  <a:fillRect l="-1512" t="-3311" r="-1701" b="-99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>
            <a:extLst>
              <a:ext uri="{FF2B5EF4-FFF2-40B4-BE49-F238E27FC236}">
                <a16:creationId xmlns:a16="http://schemas.microsoft.com/office/drawing/2014/main" id="{1E367678-401E-496D-AA96-1520E7C4ED71}"/>
              </a:ext>
            </a:extLst>
          </p:cNvPr>
          <p:cNvSpPr/>
          <p:nvPr/>
        </p:nvSpPr>
        <p:spPr bwMode="auto">
          <a:xfrm>
            <a:off x="168146" y="4002354"/>
            <a:ext cx="143768" cy="14320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highlight>
                <a:srgbClr val="FF0000"/>
              </a:highlight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93E3FE7-CBAF-4F8E-88DF-FC1B8822E7C0}"/>
                  </a:ext>
                </a:extLst>
              </p:cNvPr>
              <p:cNvSpPr txBox="1"/>
              <p:nvPr/>
            </p:nvSpPr>
            <p:spPr>
              <a:xfrm>
                <a:off x="56705" y="4988242"/>
                <a:ext cx="30972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k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small-scale perturbation is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suppressed</a:t>
                </a: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k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large-scale perturbation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survives</a:t>
                </a:r>
                <a:endParaRPr lang="zh-TW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93E3FE7-CBAF-4F8E-88DF-FC1B8822E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5" y="4988242"/>
                <a:ext cx="3097203" cy="1200329"/>
              </a:xfrm>
              <a:prstGeom prst="rect">
                <a:avLst/>
              </a:prstGeom>
              <a:blipFill>
                <a:blip r:embed="rId4"/>
                <a:stretch>
                  <a:fillRect l="-1575" t="-2538" b="-71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AD20AFA8-3D6A-46E4-9B53-85C8957FCA91}"/>
              </a:ext>
            </a:extLst>
          </p:cNvPr>
          <p:cNvSpPr txBox="1"/>
          <p:nvPr/>
        </p:nvSpPr>
        <p:spPr>
          <a:xfrm>
            <a:off x="6444518" y="4034195"/>
            <a:ext cx="2592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low-</a:t>
            </a:r>
            <a:r>
              <a:rPr lang="en-US" altLang="zh-TW" sz="1400" dirty="0" err="1"/>
              <a:t>freq</a:t>
            </a:r>
            <a:r>
              <a:rPr lang="en-US" altLang="zh-TW" sz="1400" dirty="0"/>
              <a:t> beat oscillations</a:t>
            </a:r>
            <a:endParaRPr lang="zh-TW" altLang="en-US" sz="1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EDD0A55-0692-47D8-8B2D-B8DCD01B4BF7}"/>
              </a:ext>
            </a:extLst>
          </p:cNvPr>
          <p:cNvSpPr txBox="1"/>
          <p:nvPr/>
        </p:nvSpPr>
        <p:spPr>
          <a:xfrm>
            <a:off x="5560827" y="2610695"/>
            <a:ext cx="2303670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high-</a:t>
            </a:r>
            <a:r>
              <a:rPr lang="en-US" altLang="zh-TW" sz="1400" dirty="0" err="1"/>
              <a:t>freq</a:t>
            </a:r>
            <a:r>
              <a:rPr lang="en-US" altLang="zh-TW" sz="1400" dirty="0"/>
              <a:t> mass oscillations</a:t>
            </a:r>
            <a:endParaRPr lang="zh-TW" altLang="en-US" sz="1400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CFB01691-2AEF-4E20-B9E8-75C465B56B73}"/>
              </a:ext>
            </a:extLst>
          </p:cNvPr>
          <p:cNvCxnSpPr/>
          <p:nvPr/>
        </p:nvCxnSpPr>
        <p:spPr bwMode="auto">
          <a:xfrm>
            <a:off x="6047002" y="2990056"/>
            <a:ext cx="0" cy="341826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7CD948A8-9FAD-41A0-B5DC-E5D40F3DA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743558"/>
            <a:ext cx="2638489" cy="705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37078F0-50B9-465F-8F09-26A26347BE50}"/>
                  </a:ext>
                </a:extLst>
              </p:cNvPr>
              <p:cNvSpPr txBox="1"/>
              <p:nvPr/>
            </p:nvSpPr>
            <p:spPr>
              <a:xfrm>
                <a:off x="3915109" y="828726"/>
                <a:ext cx="4689139" cy="36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k/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zh-TW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37078F0-50B9-465F-8F09-26A26347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109" y="828726"/>
                <a:ext cx="4689139" cy="361766"/>
              </a:xfrm>
              <a:prstGeom prst="rect">
                <a:avLst/>
              </a:prstGeom>
              <a:blipFill>
                <a:blip r:embed="rId7"/>
                <a:stretch>
                  <a:fillRect l="-650" b="-22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73ADFC3C-74F5-402A-AAE4-D1897DE46942}"/>
              </a:ext>
            </a:extLst>
          </p:cNvPr>
          <p:cNvSpPr txBox="1"/>
          <p:nvPr/>
        </p:nvSpPr>
        <p:spPr>
          <a:xfrm>
            <a:off x="7629939" y="6323070"/>
            <a:ext cx="1948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Rad-matter equality</a:t>
            </a:r>
            <a:endParaRPr lang="zh-TW" altLang="en-US" sz="1200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31436364-7D2D-49EE-9649-1CAD7B853E6C}"/>
              </a:ext>
            </a:extLst>
          </p:cNvPr>
          <p:cNvCxnSpPr/>
          <p:nvPr/>
        </p:nvCxnSpPr>
        <p:spPr bwMode="auto">
          <a:xfrm flipV="1">
            <a:off x="8460432" y="6158706"/>
            <a:ext cx="365236" cy="1643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F79B40-E522-4BF4-A377-730FF98E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altLang="zh-TW" sz="2800" dirty="0"/>
              <a:t>Extending Free-Particle model to Axion-like Model </a:t>
            </a:r>
            <a:endParaRPr lang="zh-TW" altLang="en-US" sz="2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64ECE8A-66C2-4ED9-BF39-C2E4823EC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082061"/>
            <a:ext cx="4918666" cy="67307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BD933E2-EEAD-4658-BC21-81AA5F734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815" y="1619586"/>
            <a:ext cx="5733014" cy="73795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6E2B5BB-4D54-45C0-A48A-737217E2A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815" y="2177933"/>
            <a:ext cx="3485412" cy="50278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80DB358-B833-4A4B-99CE-BA814AD9C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78" y="2685879"/>
            <a:ext cx="6048672" cy="41149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C4E28653-B06A-4A3F-BEEC-3D6C5EB8831C}"/>
              </a:ext>
            </a:extLst>
          </p:cNvPr>
          <p:cNvSpPr txBox="1"/>
          <p:nvPr/>
        </p:nvSpPr>
        <p:spPr>
          <a:xfrm>
            <a:off x="5997165" y="2988490"/>
            <a:ext cx="670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CDM</a:t>
            </a:r>
            <a:endParaRPr lang="zh-TW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2F16A55-59AF-4D30-BE7B-A2B6A1C719B0}"/>
                  </a:ext>
                </a:extLst>
              </p:cNvPr>
              <p:cNvSpPr txBox="1"/>
              <p:nvPr/>
            </p:nvSpPr>
            <p:spPr>
              <a:xfrm>
                <a:off x="6761750" y="3933208"/>
                <a:ext cx="22334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70C0"/>
                    </a:solidFill>
                  </a:rPr>
                  <a:t>Plot shows evolution for two initial angles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0070C0"/>
                    </a:solidFill>
                  </a:rPr>
                  <a:t>=179, 90 degrees</a:t>
                </a:r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42F16A55-59AF-4D30-BE7B-A2B6A1C71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750" y="3933208"/>
                <a:ext cx="2233431" cy="1200329"/>
              </a:xfrm>
              <a:prstGeom prst="rect">
                <a:avLst/>
              </a:prstGeom>
              <a:blipFill>
                <a:blip r:embed="rId6"/>
                <a:stretch>
                  <a:fillRect l="-2180" t="-2538" r="-272" b="-71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CB4416D-6BF4-4E91-8E69-730A116C8E36}"/>
              </a:ext>
            </a:extLst>
          </p:cNvPr>
          <p:cNvCxnSpPr>
            <a:cxnSpLocks/>
          </p:cNvCxnSpPr>
          <p:nvPr/>
        </p:nvCxnSpPr>
        <p:spPr bwMode="auto">
          <a:xfrm>
            <a:off x="3241589" y="3717032"/>
            <a:ext cx="39430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4BE134D-CDDB-4562-B64C-E17E0A79088B}"/>
              </a:ext>
            </a:extLst>
          </p:cNvPr>
          <p:cNvSpPr txBox="1"/>
          <p:nvPr/>
        </p:nvSpPr>
        <p:spPr>
          <a:xfrm>
            <a:off x="3059832" y="3717032"/>
            <a:ext cx="190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delay mass </a:t>
            </a:r>
            <a:r>
              <a:rPr lang="en-US" altLang="zh-TW" dirty="0" err="1">
                <a:solidFill>
                  <a:srgbClr val="00B050"/>
                </a:solidFill>
              </a:rPr>
              <a:t>osc</a:t>
            </a:r>
            <a:r>
              <a:rPr lang="en-US" altLang="zh-TW" dirty="0">
                <a:solidFill>
                  <a:srgbClr val="00B050"/>
                </a:solidFill>
              </a:rPr>
              <a:t>.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1613428-EF4A-4F5F-86D4-10DEFCBD0DD3}"/>
              </a:ext>
            </a:extLst>
          </p:cNvPr>
          <p:cNvSpPr txBox="1"/>
          <p:nvPr/>
        </p:nvSpPr>
        <p:spPr>
          <a:xfrm>
            <a:off x="6894362" y="2756564"/>
            <a:ext cx="2166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long waves agree with CDM</a:t>
            </a:r>
            <a:endParaRPr lang="zh-TW" altLang="en-US" sz="1200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71631459-1254-419D-817C-EC53E2845783}"/>
              </a:ext>
            </a:extLst>
          </p:cNvPr>
          <p:cNvCxnSpPr>
            <a:stCxn id="20" idx="1"/>
          </p:cNvCxnSpPr>
          <p:nvPr/>
        </p:nvCxnSpPr>
        <p:spPr bwMode="auto">
          <a:xfrm flipH="1">
            <a:off x="6667359" y="2895064"/>
            <a:ext cx="22700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4322F38D-12D4-419E-99D7-C1C81071085A}"/>
              </a:ext>
            </a:extLst>
          </p:cNvPr>
          <p:cNvCxnSpPr/>
          <p:nvPr/>
        </p:nvCxnSpPr>
        <p:spPr bwMode="auto">
          <a:xfrm flipH="1">
            <a:off x="6667359" y="3296267"/>
            <a:ext cx="22700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ED0B0FD-74E9-4383-8DF5-0CCFCF8E23F2}"/>
              </a:ext>
            </a:extLst>
          </p:cNvPr>
          <p:cNvSpPr txBox="1"/>
          <p:nvPr/>
        </p:nvSpPr>
        <p:spPr>
          <a:xfrm>
            <a:off x="6894362" y="3140968"/>
            <a:ext cx="2358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shorter waves have less suppression</a:t>
            </a:r>
            <a:endParaRPr lang="zh-TW" altLang="en-US" sz="12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41686E4-5E08-4738-B42F-12E8FA0DBF87}"/>
              </a:ext>
            </a:extLst>
          </p:cNvPr>
          <p:cNvSpPr/>
          <p:nvPr/>
        </p:nvSpPr>
        <p:spPr>
          <a:xfrm>
            <a:off x="6655109" y="5691659"/>
            <a:ext cx="2662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Zhang &amp; Chiueh(b), PRD, 96, </a:t>
            </a:r>
          </a:p>
          <a:p>
            <a:r>
              <a:rPr lang="en-US" altLang="zh-TW" sz="1400" dirty="0"/>
              <a:t>063522 (2017), 1705.01439</a:t>
            </a:r>
          </a:p>
        </p:txBody>
      </p:sp>
    </p:spTree>
    <p:extLst>
      <p:ext uri="{BB962C8B-B14F-4D97-AF65-F5344CB8AC3E}">
        <p14:creationId xmlns:p14="http://schemas.microsoft.com/office/powerpoint/2010/main" val="1599304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047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4000" dirty="0"/>
              <a:t>Extreme </a:t>
            </a:r>
            <a:r>
              <a:rPr lang="en-US" altLang="zh-TW" sz="4000" dirty="0" err="1"/>
              <a:t>Axion</a:t>
            </a:r>
            <a:r>
              <a:rPr lang="en-US" altLang="zh-TW" sz="4000" dirty="0"/>
              <a:t> power spectrum coming out of radiation era</a:t>
            </a:r>
            <a:endParaRPr lang="zh-TW" altLang="en-US" sz="4000" dirty="0"/>
          </a:p>
        </p:txBody>
      </p:sp>
      <p:cxnSp>
        <p:nvCxnSpPr>
          <p:cNvPr id="5" name="弧形接點 4"/>
          <p:cNvCxnSpPr/>
          <p:nvPr/>
        </p:nvCxnSpPr>
        <p:spPr>
          <a:xfrm>
            <a:off x="5148064" y="2060848"/>
            <a:ext cx="1728192" cy="1512168"/>
          </a:xfrm>
          <a:prstGeom prst="curvedConnector3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2060848"/>
            <a:ext cx="1652414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流程圖: 接點 8"/>
          <p:cNvSpPr/>
          <p:nvPr/>
        </p:nvSpPr>
        <p:spPr>
          <a:xfrm>
            <a:off x="8100392" y="1916832"/>
            <a:ext cx="228600" cy="228600"/>
          </a:xfrm>
          <a:prstGeom prst="flowChartConnector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3528" y="4783675"/>
                <a:ext cx="882047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sz="2400" dirty="0"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Usual sub-</a:t>
                </a:r>
                <a:r>
                  <a:rPr lang="en-US" altLang="zh-TW" sz="2400" dirty="0" err="1"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compton</a:t>
                </a:r>
                <a:r>
                  <a:rPr lang="en-US" altLang="zh-TW" sz="2400" dirty="0"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 scale suppression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sz="2400" dirty="0"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Parametric instability,  </a:t>
                </a:r>
                <a:r>
                  <a:rPr lang="el-GR" altLang="zh-TW" sz="2400" dirty="0"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400" dirty="0"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θ      with time but for a short period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sz="2400" dirty="0"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Delayed oscillation avoids Hubble friction, instability takes off 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TW" sz="2400" dirty="0"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Growth factor ~ k</a:t>
                </a:r>
                <a:r>
                  <a:rPr lang="en-US" altLang="zh-TW" sz="2400" baseline="30000" dirty="0"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2  </a:t>
                </a:r>
                <a:r>
                  <a:rPr lang="en-US" altLang="zh-TW" sz="2400" dirty="0"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for low k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 since long waves enter horizon very late, thus no nonlinearity</a:t>
                </a:r>
              </a:p>
              <a:p>
                <a:r>
                  <a:rPr lang="en-US" altLang="zh-TW" sz="2400" dirty="0">
                    <a:latin typeface="Times New Roman" panose="02020603050405020304" pitchFamily="18" charset="0"/>
                    <a:ea typeface="Cambria Math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TW" sz="2400" baseline="30000" dirty="0">
                  <a:latin typeface="Times New Roman" panose="02020603050405020304" pitchFamily="18" charset="0"/>
                  <a:ea typeface="Cambria Math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83675"/>
                <a:ext cx="8820472" cy="2585323"/>
              </a:xfrm>
              <a:prstGeom prst="rect">
                <a:avLst/>
              </a:prstGeom>
              <a:blipFill>
                <a:blip r:embed="rId5"/>
                <a:stretch>
                  <a:fillRect l="-898" t="-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44824"/>
            <a:ext cx="261937" cy="261938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2" name="直線單箭頭接點 11"/>
          <p:cNvCxnSpPr/>
          <p:nvPr/>
        </p:nvCxnSpPr>
        <p:spPr>
          <a:xfrm flipV="1">
            <a:off x="3959932" y="5228248"/>
            <a:ext cx="216024" cy="288032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8028384" y="14847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/>
              <a:t>δ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430257"/>
            <a:ext cx="4896544" cy="337523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27584" y="2492896"/>
            <a:ext cx="403244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04096" y="2200795"/>
            <a:ext cx="83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CDM</a:t>
            </a:r>
          </a:p>
        </p:txBody>
      </p:sp>
      <p:sp>
        <p:nvSpPr>
          <p:cNvPr id="21" name="Freeform 20"/>
          <p:cNvSpPr/>
          <p:nvPr/>
        </p:nvSpPr>
        <p:spPr>
          <a:xfrm>
            <a:off x="8172400" y="2132856"/>
            <a:ext cx="360040" cy="144016"/>
          </a:xfrm>
          <a:custGeom>
            <a:avLst/>
            <a:gdLst>
              <a:gd name="connsiteX0" fmla="*/ 0 w 1831898"/>
              <a:gd name="connsiteY0" fmla="*/ 577342 h 775288"/>
              <a:gd name="connsiteX1" fmla="*/ 32989 w 1831898"/>
              <a:gd name="connsiteY1" fmla="*/ 494864 h 775288"/>
              <a:gd name="connsiteX2" fmla="*/ 49483 w 1831898"/>
              <a:gd name="connsiteY2" fmla="*/ 445378 h 775288"/>
              <a:gd name="connsiteX3" fmla="*/ 98966 w 1831898"/>
              <a:gd name="connsiteY3" fmla="*/ 412387 h 775288"/>
              <a:gd name="connsiteX4" fmla="*/ 329885 w 1831898"/>
              <a:gd name="connsiteY4" fmla="*/ 428882 h 775288"/>
              <a:gd name="connsiteX5" fmla="*/ 379368 w 1831898"/>
              <a:gd name="connsiteY5" fmla="*/ 445378 h 775288"/>
              <a:gd name="connsiteX6" fmla="*/ 412357 w 1831898"/>
              <a:gd name="connsiteY6" fmla="*/ 494864 h 775288"/>
              <a:gd name="connsiteX7" fmla="*/ 428851 w 1831898"/>
              <a:gd name="connsiteY7" fmla="*/ 709306 h 775288"/>
              <a:gd name="connsiteX8" fmla="*/ 412357 w 1831898"/>
              <a:gd name="connsiteY8" fmla="*/ 758792 h 775288"/>
              <a:gd name="connsiteX9" fmla="*/ 362874 w 1831898"/>
              <a:gd name="connsiteY9" fmla="*/ 775288 h 775288"/>
              <a:gd name="connsiteX10" fmla="*/ 197931 w 1831898"/>
              <a:gd name="connsiteY10" fmla="*/ 709306 h 775288"/>
              <a:gd name="connsiteX11" fmla="*/ 181437 w 1831898"/>
              <a:gd name="connsiteY11" fmla="*/ 659819 h 775288"/>
              <a:gd name="connsiteX12" fmla="*/ 230920 w 1831898"/>
              <a:gd name="connsiteY12" fmla="*/ 428882 h 775288"/>
              <a:gd name="connsiteX13" fmla="*/ 280403 w 1831898"/>
              <a:gd name="connsiteY13" fmla="*/ 395891 h 775288"/>
              <a:gd name="connsiteX14" fmla="*/ 329885 w 1831898"/>
              <a:gd name="connsiteY14" fmla="*/ 346405 h 775288"/>
              <a:gd name="connsiteX15" fmla="*/ 428851 w 1831898"/>
              <a:gd name="connsiteY15" fmla="*/ 313414 h 775288"/>
              <a:gd name="connsiteX16" fmla="*/ 659770 w 1831898"/>
              <a:gd name="connsiteY16" fmla="*/ 329909 h 775288"/>
              <a:gd name="connsiteX17" fmla="*/ 709253 w 1831898"/>
              <a:gd name="connsiteY17" fmla="*/ 346405 h 775288"/>
              <a:gd name="connsiteX18" fmla="*/ 808219 w 1831898"/>
              <a:gd name="connsiteY18" fmla="*/ 412387 h 775288"/>
              <a:gd name="connsiteX19" fmla="*/ 857701 w 1831898"/>
              <a:gd name="connsiteY19" fmla="*/ 445378 h 775288"/>
              <a:gd name="connsiteX20" fmla="*/ 874196 w 1831898"/>
              <a:gd name="connsiteY20" fmla="*/ 593837 h 775288"/>
              <a:gd name="connsiteX21" fmla="*/ 824713 w 1831898"/>
              <a:gd name="connsiteY21" fmla="*/ 643324 h 775288"/>
              <a:gd name="connsiteX22" fmla="*/ 725747 w 1831898"/>
              <a:gd name="connsiteY22" fmla="*/ 676315 h 775288"/>
              <a:gd name="connsiteX23" fmla="*/ 626782 w 1831898"/>
              <a:gd name="connsiteY23" fmla="*/ 659819 h 775288"/>
              <a:gd name="connsiteX24" fmla="*/ 643276 w 1831898"/>
              <a:gd name="connsiteY24" fmla="*/ 379396 h 775288"/>
              <a:gd name="connsiteX25" fmla="*/ 659770 w 1831898"/>
              <a:gd name="connsiteY25" fmla="*/ 329909 h 775288"/>
              <a:gd name="connsiteX26" fmla="*/ 709253 w 1831898"/>
              <a:gd name="connsiteY26" fmla="*/ 280423 h 775288"/>
              <a:gd name="connsiteX27" fmla="*/ 758736 w 1831898"/>
              <a:gd name="connsiteY27" fmla="*/ 247432 h 775288"/>
              <a:gd name="connsiteX28" fmla="*/ 890690 w 1831898"/>
              <a:gd name="connsiteY28" fmla="*/ 214441 h 775288"/>
              <a:gd name="connsiteX29" fmla="*/ 1055632 w 1831898"/>
              <a:gd name="connsiteY29" fmla="*/ 230936 h 775288"/>
              <a:gd name="connsiteX30" fmla="*/ 1088621 w 1831898"/>
              <a:gd name="connsiteY30" fmla="*/ 280423 h 775288"/>
              <a:gd name="connsiteX31" fmla="*/ 1138104 w 1831898"/>
              <a:gd name="connsiteY31" fmla="*/ 379396 h 775288"/>
              <a:gd name="connsiteX32" fmla="*/ 1138104 w 1831898"/>
              <a:gd name="connsiteY32" fmla="*/ 544351 h 775288"/>
              <a:gd name="connsiteX33" fmla="*/ 1055632 w 1831898"/>
              <a:gd name="connsiteY33" fmla="*/ 527855 h 775288"/>
              <a:gd name="connsiteX34" fmla="*/ 1022644 w 1831898"/>
              <a:gd name="connsiteY34" fmla="*/ 478369 h 775288"/>
              <a:gd name="connsiteX35" fmla="*/ 989655 w 1831898"/>
              <a:gd name="connsiteY35" fmla="*/ 379396 h 775288"/>
              <a:gd name="connsiteX36" fmla="*/ 1022644 w 1831898"/>
              <a:gd name="connsiteY36" fmla="*/ 247432 h 775288"/>
              <a:gd name="connsiteX37" fmla="*/ 1055632 w 1831898"/>
              <a:gd name="connsiteY37" fmla="*/ 197945 h 775288"/>
              <a:gd name="connsiteX38" fmla="*/ 1105115 w 1831898"/>
              <a:gd name="connsiteY38" fmla="*/ 164954 h 775288"/>
              <a:gd name="connsiteX39" fmla="*/ 1352529 w 1831898"/>
              <a:gd name="connsiteY39" fmla="*/ 115468 h 775288"/>
              <a:gd name="connsiteX40" fmla="*/ 1533966 w 1831898"/>
              <a:gd name="connsiteY40" fmla="*/ 164954 h 775288"/>
              <a:gd name="connsiteX41" fmla="*/ 1550460 w 1831898"/>
              <a:gd name="connsiteY41" fmla="*/ 214441 h 775288"/>
              <a:gd name="connsiteX42" fmla="*/ 1533966 w 1831898"/>
              <a:gd name="connsiteY42" fmla="*/ 445378 h 775288"/>
              <a:gd name="connsiteX43" fmla="*/ 1484483 w 1831898"/>
              <a:gd name="connsiteY43" fmla="*/ 461873 h 775288"/>
              <a:gd name="connsiteX44" fmla="*/ 1385517 w 1831898"/>
              <a:gd name="connsiteY44" fmla="*/ 428882 h 775288"/>
              <a:gd name="connsiteX45" fmla="*/ 1319540 w 1831898"/>
              <a:gd name="connsiteY45" fmla="*/ 329909 h 775288"/>
              <a:gd name="connsiteX46" fmla="*/ 1286552 w 1831898"/>
              <a:gd name="connsiteY46" fmla="*/ 230936 h 775288"/>
              <a:gd name="connsiteX47" fmla="*/ 1303046 w 1831898"/>
              <a:gd name="connsiteY47" fmla="*/ 65982 h 775288"/>
              <a:gd name="connsiteX48" fmla="*/ 1352529 w 1831898"/>
              <a:gd name="connsiteY48" fmla="*/ 49486 h 775288"/>
              <a:gd name="connsiteX49" fmla="*/ 1451494 w 1831898"/>
              <a:gd name="connsiteY49" fmla="*/ 0 h 775288"/>
              <a:gd name="connsiteX50" fmla="*/ 1616437 w 1831898"/>
              <a:gd name="connsiteY50" fmla="*/ 16495 h 775288"/>
              <a:gd name="connsiteX51" fmla="*/ 1764885 w 1831898"/>
              <a:gd name="connsiteY51" fmla="*/ 32991 h 775288"/>
              <a:gd name="connsiteX52" fmla="*/ 1797874 w 1831898"/>
              <a:gd name="connsiteY52" fmla="*/ 82477 h 775288"/>
              <a:gd name="connsiteX53" fmla="*/ 1830862 w 1831898"/>
              <a:gd name="connsiteY53" fmla="*/ 197945 h 775288"/>
              <a:gd name="connsiteX54" fmla="*/ 1830862 w 1831898"/>
              <a:gd name="connsiteY54" fmla="*/ 247432 h 77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31898" h="775288">
                <a:moveTo>
                  <a:pt x="0" y="577342"/>
                </a:moveTo>
                <a:cubicBezTo>
                  <a:pt x="10996" y="549849"/>
                  <a:pt x="22593" y="522589"/>
                  <a:pt x="32989" y="494864"/>
                </a:cubicBezTo>
                <a:cubicBezTo>
                  <a:pt x="39094" y="478583"/>
                  <a:pt x="38622" y="458956"/>
                  <a:pt x="49483" y="445378"/>
                </a:cubicBezTo>
                <a:cubicBezTo>
                  <a:pt x="61867" y="429898"/>
                  <a:pt x="82472" y="423384"/>
                  <a:pt x="98966" y="412387"/>
                </a:cubicBezTo>
                <a:cubicBezTo>
                  <a:pt x="175939" y="417885"/>
                  <a:pt x="253245" y="419865"/>
                  <a:pt x="329885" y="428882"/>
                </a:cubicBezTo>
                <a:cubicBezTo>
                  <a:pt x="347153" y="430914"/>
                  <a:pt x="365792" y="434516"/>
                  <a:pt x="379368" y="445378"/>
                </a:cubicBezTo>
                <a:cubicBezTo>
                  <a:pt x="394848" y="457763"/>
                  <a:pt x="401361" y="478369"/>
                  <a:pt x="412357" y="494864"/>
                </a:cubicBezTo>
                <a:cubicBezTo>
                  <a:pt x="452851" y="616358"/>
                  <a:pt x="455615" y="575472"/>
                  <a:pt x="428851" y="709306"/>
                </a:cubicBezTo>
                <a:cubicBezTo>
                  <a:pt x="425441" y="726356"/>
                  <a:pt x="424651" y="746497"/>
                  <a:pt x="412357" y="758792"/>
                </a:cubicBezTo>
                <a:cubicBezTo>
                  <a:pt x="400063" y="771087"/>
                  <a:pt x="379368" y="769789"/>
                  <a:pt x="362874" y="775288"/>
                </a:cubicBezTo>
                <a:cubicBezTo>
                  <a:pt x="245581" y="760625"/>
                  <a:pt x="240153" y="793755"/>
                  <a:pt x="197931" y="709306"/>
                </a:cubicBezTo>
                <a:cubicBezTo>
                  <a:pt x="190155" y="693754"/>
                  <a:pt x="186935" y="676315"/>
                  <a:pt x="181437" y="659819"/>
                </a:cubicBezTo>
                <a:cubicBezTo>
                  <a:pt x="189513" y="570975"/>
                  <a:pt x="167578" y="492229"/>
                  <a:pt x="230920" y="428882"/>
                </a:cubicBezTo>
                <a:cubicBezTo>
                  <a:pt x="244937" y="414864"/>
                  <a:pt x="265174" y="408583"/>
                  <a:pt x="280403" y="395891"/>
                </a:cubicBezTo>
                <a:cubicBezTo>
                  <a:pt x="298323" y="380957"/>
                  <a:pt x="309494" y="357734"/>
                  <a:pt x="329885" y="346405"/>
                </a:cubicBezTo>
                <a:cubicBezTo>
                  <a:pt x="360282" y="329517"/>
                  <a:pt x="428851" y="313414"/>
                  <a:pt x="428851" y="313414"/>
                </a:cubicBezTo>
                <a:cubicBezTo>
                  <a:pt x="505824" y="318912"/>
                  <a:pt x="583130" y="320892"/>
                  <a:pt x="659770" y="329909"/>
                </a:cubicBezTo>
                <a:cubicBezTo>
                  <a:pt x="677038" y="331941"/>
                  <a:pt x="694055" y="337961"/>
                  <a:pt x="709253" y="346405"/>
                </a:cubicBezTo>
                <a:cubicBezTo>
                  <a:pt x="743911" y="365661"/>
                  <a:pt x="775230" y="390393"/>
                  <a:pt x="808219" y="412387"/>
                </a:cubicBezTo>
                <a:lnTo>
                  <a:pt x="857701" y="445378"/>
                </a:lnTo>
                <a:cubicBezTo>
                  <a:pt x="877861" y="505861"/>
                  <a:pt x="910850" y="538852"/>
                  <a:pt x="874196" y="593837"/>
                </a:cubicBezTo>
                <a:cubicBezTo>
                  <a:pt x="861257" y="613247"/>
                  <a:pt x="845104" y="631995"/>
                  <a:pt x="824713" y="643324"/>
                </a:cubicBezTo>
                <a:cubicBezTo>
                  <a:pt x="794316" y="660212"/>
                  <a:pt x="725747" y="676315"/>
                  <a:pt x="725747" y="676315"/>
                </a:cubicBezTo>
                <a:lnTo>
                  <a:pt x="626782" y="659819"/>
                </a:lnTo>
                <a:cubicBezTo>
                  <a:pt x="601723" y="569599"/>
                  <a:pt x="633960" y="472567"/>
                  <a:pt x="643276" y="379396"/>
                </a:cubicBezTo>
                <a:cubicBezTo>
                  <a:pt x="645006" y="362094"/>
                  <a:pt x="650125" y="344377"/>
                  <a:pt x="659770" y="329909"/>
                </a:cubicBezTo>
                <a:cubicBezTo>
                  <a:pt x="672709" y="310499"/>
                  <a:pt x="691333" y="295357"/>
                  <a:pt x="709253" y="280423"/>
                </a:cubicBezTo>
                <a:cubicBezTo>
                  <a:pt x="724482" y="267731"/>
                  <a:pt x="741005" y="256298"/>
                  <a:pt x="758736" y="247432"/>
                </a:cubicBezTo>
                <a:cubicBezTo>
                  <a:pt x="792551" y="230523"/>
                  <a:pt x="859317" y="220716"/>
                  <a:pt x="890690" y="214441"/>
                </a:cubicBezTo>
                <a:cubicBezTo>
                  <a:pt x="945671" y="219939"/>
                  <a:pt x="1003213" y="213462"/>
                  <a:pt x="1055632" y="230936"/>
                </a:cubicBezTo>
                <a:cubicBezTo>
                  <a:pt x="1074439" y="237206"/>
                  <a:pt x="1079756" y="262691"/>
                  <a:pt x="1088621" y="280423"/>
                </a:cubicBezTo>
                <a:cubicBezTo>
                  <a:pt x="1156911" y="417012"/>
                  <a:pt x="1043562" y="237573"/>
                  <a:pt x="1138104" y="379396"/>
                </a:cubicBezTo>
                <a:cubicBezTo>
                  <a:pt x="1148057" y="419214"/>
                  <a:pt x="1179940" y="509485"/>
                  <a:pt x="1138104" y="544351"/>
                </a:cubicBezTo>
                <a:cubicBezTo>
                  <a:pt x="1116567" y="562299"/>
                  <a:pt x="1083123" y="533354"/>
                  <a:pt x="1055632" y="527855"/>
                </a:cubicBezTo>
                <a:cubicBezTo>
                  <a:pt x="1044636" y="511360"/>
                  <a:pt x="1030695" y="496485"/>
                  <a:pt x="1022644" y="478369"/>
                </a:cubicBezTo>
                <a:cubicBezTo>
                  <a:pt x="1008521" y="446590"/>
                  <a:pt x="989655" y="379396"/>
                  <a:pt x="989655" y="379396"/>
                </a:cubicBezTo>
                <a:cubicBezTo>
                  <a:pt x="995928" y="348028"/>
                  <a:pt x="1005738" y="281247"/>
                  <a:pt x="1022644" y="247432"/>
                </a:cubicBezTo>
                <a:cubicBezTo>
                  <a:pt x="1031509" y="229700"/>
                  <a:pt x="1041614" y="211964"/>
                  <a:pt x="1055632" y="197945"/>
                </a:cubicBezTo>
                <a:cubicBezTo>
                  <a:pt x="1069649" y="183927"/>
                  <a:pt x="1087000" y="173006"/>
                  <a:pt x="1105115" y="164954"/>
                </a:cubicBezTo>
                <a:cubicBezTo>
                  <a:pt x="1202577" y="121635"/>
                  <a:pt x="1239299" y="128050"/>
                  <a:pt x="1352529" y="115468"/>
                </a:cubicBezTo>
                <a:cubicBezTo>
                  <a:pt x="1404017" y="121905"/>
                  <a:pt x="1492385" y="112974"/>
                  <a:pt x="1533966" y="164954"/>
                </a:cubicBezTo>
                <a:cubicBezTo>
                  <a:pt x="1544828" y="178532"/>
                  <a:pt x="1544962" y="197945"/>
                  <a:pt x="1550460" y="214441"/>
                </a:cubicBezTo>
                <a:cubicBezTo>
                  <a:pt x="1544962" y="291420"/>
                  <a:pt x="1553850" y="370808"/>
                  <a:pt x="1533966" y="445378"/>
                </a:cubicBezTo>
                <a:cubicBezTo>
                  <a:pt x="1529486" y="462178"/>
                  <a:pt x="1501763" y="463793"/>
                  <a:pt x="1484483" y="461873"/>
                </a:cubicBezTo>
                <a:cubicBezTo>
                  <a:pt x="1449922" y="458033"/>
                  <a:pt x="1385517" y="428882"/>
                  <a:pt x="1385517" y="428882"/>
                </a:cubicBezTo>
                <a:cubicBezTo>
                  <a:pt x="1363525" y="395891"/>
                  <a:pt x="1332077" y="367524"/>
                  <a:pt x="1319540" y="329909"/>
                </a:cubicBezTo>
                <a:lnTo>
                  <a:pt x="1286552" y="230936"/>
                </a:lnTo>
                <a:cubicBezTo>
                  <a:pt x="1292050" y="175951"/>
                  <a:pt x="1284163" y="117914"/>
                  <a:pt x="1303046" y="65982"/>
                </a:cubicBezTo>
                <a:cubicBezTo>
                  <a:pt x="1308987" y="49642"/>
                  <a:pt x="1336978" y="57262"/>
                  <a:pt x="1352529" y="49486"/>
                </a:cubicBezTo>
                <a:cubicBezTo>
                  <a:pt x="1480422" y="-14466"/>
                  <a:pt x="1327125" y="41459"/>
                  <a:pt x="1451494" y="0"/>
                </a:cubicBezTo>
                <a:lnTo>
                  <a:pt x="1616437" y="16495"/>
                </a:lnTo>
                <a:cubicBezTo>
                  <a:pt x="1665951" y="21707"/>
                  <a:pt x="1718096" y="15975"/>
                  <a:pt x="1764885" y="32991"/>
                </a:cubicBezTo>
                <a:cubicBezTo>
                  <a:pt x="1783516" y="39766"/>
                  <a:pt x="1786878" y="65982"/>
                  <a:pt x="1797874" y="82477"/>
                </a:cubicBezTo>
                <a:cubicBezTo>
                  <a:pt x="1809622" y="117726"/>
                  <a:pt x="1825685" y="161701"/>
                  <a:pt x="1830862" y="197945"/>
                </a:cubicBezTo>
                <a:cubicBezTo>
                  <a:pt x="1833195" y="214275"/>
                  <a:pt x="1830862" y="230936"/>
                  <a:pt x="1830862" y="24743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80412" y="223055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156349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       </a:t>
            </a:r>
            <a:r>
              <a:rPr lang="en-US" dirty="0">
                <a:solidFill>
                  <a:schemeClr val="accent1"/>
                </a:solidFill>
              </a:rPr>
              <a:t>10</a:t>
            </a:r>
            <a:r>
              <a:rPr lang="en-US" baseline="30000" dirty="0">
                <a:solidFill>
                  <a:schemeClr val="accent1"/>
                </a:solidFill>
              </a:rPr>
              <a:t>10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Msun</a:t>
            </a:r>
            <a:endParaRPr lang="en-US" baseline="300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3898917"/>
            <a:ext cx="370790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Change the landscape of high-z universe, </a:t>
            </a:r>
            <a:r>
              <a:rPr lang="en-US" dirty="0" err="1"/>
              <a:t>Schive</a:t>
            </a:r>
            <a:r>
              <a:rPr lang="en-US" dirty="0"/>
              <a:t> &amp; Chiueh                         .                               MNRAS(2017)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90AF03B-F7F9-4F43-BCF4-EDD211598B37}"/>
              </a:ext>
            </a:extLst>
          </p:cNvPr>
          <p:cNvCxnSpPr/>
          <p:nvPr/>
        </p:nvCxnSpPr>
        <p:spPr>
          <a:xfrm>
            <a:off x="2627784" y="1932609"/>
            <a:ext cx="648072" cy="114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89035CD-8686-4F65-878E-8E5989251D93}"/>
              </a:ext>
            </a:extLst>
          </p:cNvPr>
          <p:cNvSpPr txBox="1"/>
          <p:nvPr/>
        </p:nvSpPr>
        <p:spPr>
          <a:xfrm>
            <a:off x="701570" y="1464459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evolution of 3 model spectra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92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C0A9E625-0C8F-498D-B113-DD76A2EAD314}"/>
              </a:ext>
            </a:extLst>
          </p:cNvPr>
          <p:cNvSpPr txBox="1"/>
          <p:nvPr/>
        </p:nvSpPr>
        <p:spPr>
          <a:xfrm>
            <a:off x="457200" y="320604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Confronting the Lyα Forest </a:t>
            </a:r>
          </a:p>
          <a:p>
            <a:r>
              <a:rPr lang="en-US" altLang="zh-TW" sz="2800" dirty="0"/>
              <a:t>Problem w/ Simulations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630F65C-9BF0-4ACD-86BE-709F94BD4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31" y="2208408"/>
            <a:ext cx="3632222" cy="284255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5EC88F1-2F99-4B24-987B-BA26F58E2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537" y="2866428"/>
            <a:ext cx="3718965" cy="283868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764D80B-17E4-42B4-9941-201CF69D5E52}"/>
              </a:ext>
            </a:extLst>
          </p:cNvPr>
          <p:cNvSpPr txBox="1"/>
          <p:nvPr/>
        </p:nvSpPr>
        <p:spPr>
          <a:xfrm>
            <a:off x="624057" y="5193908"/>
            <a:ext cx="3947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Nonlinear matter power spectra show that models can be distinct at small-scale and high redshifts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451526A-BB05-469C-9CF0-61B19F139E70}"/>
              </a:ext>
            </a:extLst>
          </p:cNvPr>
          <p:cNvSpPr txBox="1"/>
          <p:nvPr/>
        </p:nvSpPr>
        <p:spPr>
          <a:xfrm>
            <a:off x="5220072" y="5631493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Ly</a:t>
            </a:r>
            <a:r>
              <a:rPr lang="el-GR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altLang="zh-TW" dirty="0"/>
              <a:t> forest power spectrum versus best-fit curve of each model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E204BB9-859B-4864-B9EE-BC7AE266584B}"/>
              </a:ext>
            </a:extLst>
          </p:cNvPr>
          <p:cNvSpPr txBox="1"/>
          <p:nvPr/>
        </p:nvSpPr>
        <p:spPr>
          <a:xfrm>
            <a:off x="4839078" y="307567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</a:rPr>
              <a:t>z = 2.2-4.4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E61F0A9-F139-4206-A144-2889C7D5BA3F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9EF9156-C7B2-437F-9416-ED2649FF4A86}"/>
              </a:ext>
            </a:extLst>
          </p:cNvPr>
          <p:cNvSpPr txBox="1"/>
          <p:nvPr/>
        </p:nvSpPr>
        <p:spPr>
          <a:xfrm>
            <a:off x="4800600" y="2899812"/>
            <a:ext cx="1847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</a:rPr>
              <a:t>BOSS Ly</a:t>
            </a:r>
            <a:r>
              <a:rPr lang="el-GR" altLang="zh-TW" sz="1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altLang="zh-TW" sz="1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1200" dirty="0">
                <a:solidFill>
                  <a:schemeClr val="bg1"/>
                </a:solidFill>
              </a:rPr>
              <a:t>data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09999A4-AA9A-45E8-BA4A-819E3D9D3BA3}"/>
              </a:ext>
            </a:extLst>
          </p:cNvPr>
          <p:cNvSpPr txBox="1"/>
          <p:nvPr/>
        </p:nvSpPr>
        <p:spPr>
          <a:xfrm>
            <a:off x="1744605" y="3445019"/>
            <a:ext cx="298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</a:rPr>
              <a:t>high and low resolutions</a:t>
            </a:r>
            <a:r>
              <a:rPr lang="en-US" altLang="zh-TW" dirty="0">
                <a:solidFill>
                  <a:schemeClr val="bg1"/>
                </a:solidFill>
              </a:rPr>
              <a:t>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1F05F6F0-06C2-4BB9-AB69-BF784FF2FD31}"/>
              </a:ext>
            </a:extLst>
          </p:cNvPr>
          <p:cNvCxnSpPr>
            <a:cxnSpLocks/>
          </p:cNvCxnSpPr>
          <p:nvPr/>
        </p:nvCxnSpPr>
        <p:spPr>
          <a:xfrm>
            <a:off x="1979711" y="2420888"/>
            <a:ext cx="5676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09C2A35-020A-4840-AD9D-5A823BDCA5E2}"/>
              </a:ext>
            </a:extLst>
          </p:cNvPr>
          <p:cNvSpPr txBox="1"/>
          <p:nvPr/>
        </p:nvSpPr>
        <p:spPr>
          <a:xfrm>
            <a:off x="1806345" y="2402486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>
                <a:solidFill>
                  <a:schemeClr val="bg1"/>
                </a:solidFill>
              </a:rPr>
              <a:t>data range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6AF5C9C5-F4F5-42A5-8B2C-8E27B433E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445130"/>
            <a:ext cx="2806828" cy="2270995"/>
          </a:xfrm>
          <a:prstGeom prst="rect">
            <a:avLst/>
          </a:prstGeom>
        </p:spPr>
      </p:pic>
      <p:sp>
        <p:nvSpPr>
          <p:cNvPr id="22" name="標題 21">
            <a:extLst>
              <a:ext uri="{FF2B5EF4-FFF2-40B4-BE49-F238E27FC236}">
                <a16:creationId xmlns:a16="http://schemas.microsoft.com/office/drawing/2014/main" id="{DB81155E-EC59-4DEA-BCED-37C56E82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867" y="433060"/>
            <a:ext cx="2973016" cy="213831"/>
          </a:xfrm>
        </p:spPr>
        <p:txBody>
          <a:bodyPr>
            <a:normAutofit fontScale="90000"/>
          </a:bodyPr>
          <a:lstStyle/>
          <a:p>
            <a:br>
              <a:rPr lang="zh-TW" altLang="en-US" sz="4800" dirty="0">
                <a:solidFill>
                  <a:schemeClr val="bg1"/>
                </a:solidFill>
              </a:rPr>
            </a:br>
            <a:r>
              <a:rPr lang="en-US" altLang="zh-TW" sz="1300" dirty="0">
                <a:solidFill>
                  <a:schemeClr val="bg1"/>
                </a:solidFill>
              </a:rPr>
              <a:t>Transfer functions of various angles</a:t>
            </a:r>
            <a:endParaRPr lang="zh-TW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95964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0190DD-DF2E-4BDE-A8F9-F0D1FD78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Results: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143D704-7660-4713-AD1D-06EC4ECDC5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420 bins of data, 26 fitting parameters for each model to minimize 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TW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altLang="zh-TW" dirty="0"/>
                </a:br>
                <a:endParaRPr lang="zh-TW" altLang="en-US" dirty="0">
                  <a:solidFill>
                    <a:schemeClr val="bg1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143D704-7660-4713-AD1D-06EC4ECDC5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884" r="-1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6929817C-2557-475D-8D1E-322EBD527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58" y="3061330"/>
            <a:ext cx="4550178" cy="317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A525522-D577-4FF4-9F91-73F6B481CEBE}"/>
                  </a:ext>
                </a:extLst>
              </p:cNvPr>
              <p:cNvSpPr txBox="1"/>
              <p:nvPr/>
            </p:nvSpPr>
            <p:spPr>
              <a:xfrm>
                <a:off x="5580112" y="3429000"/>
                <a:ext cx="324036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Implication:  </a:t>
                </a:r>
              </a:p>
              <a:p>
                <a:r>
                  <a:rPr lang="en-US" altLang="zh-TW" sz="2400" dirty="0"/>
                  <a:t>CDM is outside 5</a:t>
                </a:r>
                <a:r>
                  <a:rPr lang="el-GR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confidence of the best model, where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2.5 degrees from the potential top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A525522-D577-4FF4-9F91-73F6B481C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429000"/>
                <a:ext cx="3240360" cy="2308324"/>
              </a:xfrm>
              <a:prstGeom prst="rect">
                <a:avLst/>
              </a:prstGeom>
              <a:blipFill>
                <a:blip r:embed="rId5"/>
                <a:stretch>
                  <a:fillRect l="-2820" t="-2381" b="-4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EE50763B-8A77-4E71-8BA0-34B9D97B4AE9}"/>
              </a:ext>
            </a:extLst>
          </p:cNvPr>
          <p:cNvSpPr txBox="1"/>
          <p:nvPr/>
        </p:nvSpPr>
        <p:spPr>
          <a:xfrm>
            <a:off x="4713095" y="5347979"/>
            <a:ext cx="51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*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7437AA6-F34B-487B-979A-76F8703853DD}"/>
              </a:ext>
            </a:extLst>
          </p:cNvPr>
          <p:cNvSpPr txBox="1"/>
          <p:nvPr/>
        </p:nvSpPr>
        <p:spPr>
          <a:xfrm>
            <a:off x="41148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#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A8DC762-9DB5-4F3D-AB40-ADB5EB2B85A6}"/>
              </a:ext>
            </a:extLst>
          </p:cNvPr>
          <p:cNvSpPr txBox="1"/>
          <p:nvPr/>
        </p:nvSpPr>
        <p:spPr>
          <a:xfrm>
            <a:off x="4662842" y="4183150"/>
            <a:ext cx="51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@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229DFF0-9258-4226-A920-173333C32C6F}"/>
              </a:ext>
            </a:extLst>
          </p:cNvPr>
          <p:cNvSpPr txBox="1"/>
          <p:nvPr/>
        </p:nvSpPr>
        <p:spPr>
          <a:xfrm flipH="1">
            <a:off x="4691406" y="5027097"/>
            <a:ext cx="103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#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2CC8A6A-9449-4444-8BD0-684B36EF07F8}"/>
              </a:ext>
            </a:extLst>
          </p:cNvPr>
          <p:cNvSpPr txBox="1"/>
          <p:nvPr/>
        </p:nvSpPr>
        <p:spPr>
          <a:xfrm>
            <a:off x="5580112" y="6078436"/>
            <a:ext cx="297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K.H. Leong’s Master thesis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1268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872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14" y="1556792"/>
            <a:ext cx="8867328" cy="452628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400" dirty="0"/>
              <a:t>Brief review on wave dark matter (</a:t>
            </a:r>
            <a:r>
              <a:rPr lang="el-GR" altLang="zh-TW" sz="2400" dirty="0">
                <a:ea typeface="新細明體"/>
              </a:rPr>
              <a:t>ψ</a:t>
            </a:r>
            <a:r>
              <a:rPr lang="en-US" altLang="zh-TW" sz="2400" dirty="0">
                <a:ea typeface="新細明體"/>
              </a:rPr>
              <a:t>DM) which solves small-scale problems with the help of suppressed matter spectrum and soliton.  But other challenges ahead…..</a:t>
            </a:r>
          </a:p>
          <a:p>
            <a:pPr marL="0" indent="0">
              <a:buNone/>
            </a:pPr>
            <a:endParaRPr lang="en-US" altLang="zh-TW" sz="2400" dirty="0">
              <a:ea typeface="新細明體"/>
            </a:endParaRPr>
          </a:p>
          <a:p>
            <a:r>
              <a:rPr lang="en-US" sz="2400" dirty="0">
                <a:ea typeface="新細明體"/>
              </a:rPr>
              <a:t> Compton small-scale suppression of </a:t>
            </a:r>
            <a:r>
              <a:rPr lang="el-GR" sz="2400" dirty="0">
                <a:ea typeface="新細明體"/>
              </a:rPr>
              <a:t>ψ</a:t>
            </a:r>
            <a:r>
              <a:rPr lang="en-US" sz="2400" dirty="0">
                <a:ea typeface="新細明體"/>
              </a:rPr>
              <a:t>DM in rad era and</a:t>
            </a:r>
          </a:p>
          <a:p>
            <a:pPr marL="0" indent="0">
              <a:buNone/>
            </a:pPr>
            <a:r>
              <a:rPr lang="en-US" sz="2400" dirty="0">
                <a:ea typeface="新細明體"/>
              </a:rPr>
              <a:t>     Compton k in rad era         Jeans k in matter era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 Extreme Axion </a:t>
            </a:r>
            <a:r>
              <a:rPr lang="el-GR" altLang="zh-TW" sz="2400" dirty="0">
                <a:ea typeface="新細明體"/>
              </a:rPr>
              <a:t>ψ</a:t>
            </a:r>
            <a:r>
              <a:rPr lang="en-US" altLang="zh-TW" sz="2400" dirty="0">
                <a:ea typeface="新細明體"/>
              </a:rPr>
              <a:t>DM</a:t>
            </a:r>
            <a:r>
              <a:rPr lang="en-US" sz="2400" dirty="0"/>
              <a:t> enhanced intermediate scale power about 10</a:t>
            </a:r>
            <a:r>
              <a:rPr lang="en-US" sz="2400" baseline="30000" dirty="0"/>
              <a:t>10 </a:t>
            </a:r>
            <a:r>
              <a:rPr lang="en-US" sz="2400" dirty="0" err="1"/>
              <a:t>Msun</a:t>
            </a:r>
            <a:r>
              <a:rPr lang="en-US" sz="2400" dirty="0"/>
              <a:t>, can solve the Ly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>
                <a:latin typeface="Rockwell" panose="02060603020205020403" pitchFamily="18" charset="0"/>
                <a:ea typeface="Cambria Math" panose="02040503050406030204" pitchFamily="18" charset="0"/>
              </a:rPr>
              <a:t>problem, and can change landscapes </a:t>
            </a:r>
            <a:r>
              <a:rPr lang="en-US" sz="2400">
                <a:latin typeface="Rockwell" panose="02060603020205020403" pitchFamily="18" charset="0"/>
                <a:ea typeface="Cambria Math" panose="02040503050406030204" pitchFamily="18" charset="0"/>
              </a:rPr>
              <a:t>of early universe </a:t>
            </a:r>
            <a:r>
              <a:rPr lang="en-US" sz="2400" dirty="0">
                <a:latin typeface="Rockwell" panose="02060603020205020403" pitchFamily="18" charset="0"/>
                <a:ea typeface="Cambria Math" panose="02040503050406030204" pitchFamily="18" charset="0"/>
              </a:rPr>
              <a:t>when the first galaxies formed</a:t>
            </a:r>
            <a:endParaRPr lang="en-US" sz="2400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2805691A-D974-4CEB-9C3D-1683F0A34F80}"/>
              </a:ext>
            </a:extLst>
          </p:cNvPr>
          <p:cNvCxnSpPr>
            <a:cxnSpLocks/>
          </p:cNvCxnSpPr>
          <p:nvPr/>
        </p:nvCxnSpPr>
        <p:spPr>
          <a:xfrm>
            <a:off x="3851920" y="378904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7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3543296" cy="1396536"/>
          </a:xfrm>
        </p:spPr>
        <p:txBody>
          <a:bodyPr>
            <a:normAutofit/>
          </a:bodyPr>
          <a:lstStyle/>
          <a:p>
            <a:r>
              <a:rPr lang="en-US" altLang="zh-TW" dirty="0"/>
              <a:t>Outline: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844824"/>
            <a:ext cx="8820472" cy="45262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3600" dirty="0">
                <a:latin typeface="Cambria Math" pitchFamily="18" charset="0"/>
                <a:ea typeface="Cambria Math" pitchFamily="18" charset="0"/>
              </a:rPr>
              <a:t>Brief introduction to wave dark matter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3600" dirty="0">
                <a:latin typeface="Cambria Math" pitchFamily="18" charset="0"/>
                <a:ea typeface="Cambria Math" pitchFamily="18" charset="0"/>
              </a:rPr>
              <a:t>Motivations:  Ly-</a:t>
            </a:r>
            <a:r>
              <a:rPr lang="el-GR" altLang="zh-TW" sz="3600" dirty="0">
                <a:latin typeface="Cambria Math" pitchFamily="18" charset="0"/>
                <a:ea typeface="Cambria Math" pitchFamily="18" charset="0"/>
              </a:rPr>
              <a:t>α </a:t>
            </a:r>
            <a:r>
              <a:rPr lang="en-US" altLang="zh-TW" sz="3600" dirty="0">
                <a:latin typeface="Cambria Math" pitchFamily="18" charset="0"/>
                <a:ea typeface="Cambria Math" pitchFamily="18" charset="0"/>
              </a:rPr>
              <a:t>forest tension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3600" dirty="0">
                <a:latin typeface="Cambria Math" pitchFamily="18" charset="0"/>
                <a:ea typeface="Cambria Math" pitchFamily="18" charset="0"/>
              </a:rPr>
              <a:t>Free-particle </a:t>
            </a:r>
            <a:r>
              <a:rPr lang="en-US" altLang="zh-TW" sz="3600" dirty="0" err="1">
                <a:latin typeface="Cambria Math" pitchFamily="18" charset="0"/>
                <a:ea typeface="Cambria Math" pitchFamily="18" charset="0"/>
              </a:rPr>
              <a:t>ψDM</a:t>
            </a:r>
            <a:r>
              <a:rPr lang="en-US" altLang="zh-TW" sz="3600" dirty="0">
                <a:latin typeface="Cambria Math" pitchFamily="18" charset="0"/>
                <a:ea typeface="Cambria Math" pitchFamily="18" charset="0"/>
              </a:rPr>
              <a:t> power spectrum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3600" dirty="0">
                <a:latin typeface="Cambria Math" pitchFamily="18" charset="0"/>
                <a:ea typeface="Cambria Math" pitchFamily="18" charset="0"/>
              </a:rPr>
              <a:t>Extreme Axion power spectrum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3600" dirty="0">
                <a:latin typeface="Cambria Math" pitchFamily="18" charset="0"/>
                <a:ea typeface="Cambria Math" pitchFamily="18" charset="0"/>
              </a:rPr>
              <a:t>Resolving Ly-</a:t>
            </a:r>
            <a:r>
              <a:rPr lang="el-GR" altLang="zh-TW" sz="3600" dirty="0">
                <a:latin typeface="Cambria Math" pitchFamily="18" charset="0"/>
                <a:ea typeface="Cambria Math" pitchFamily="18" charset="0"/>
              </a:rPr>
              <a:t>α</a:t>
            </a:r>
            <a:r>
              <a:rPr lang="en-US" altLang="zh-TW" sz="3600" dirty="0">
                <a:latin typeface="Cambria Math" pitchFamily="18" charset="0"/>
                <a:ea typeface="Cambria Math" pitchFamily="18" charset="0"/>
              </a:rPr>
              <a:t> forest tension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608" y="260648"/>
            <a:ext cx="8229600" cy="1143000"/>
          </a:xfrm>
        </p:spPr>
        <p:txBody>
          <a:bodyPr/>
          <a:lstStyle/>
          <a:p>
            <a:r>
              <a:rPr lang="en-US" dirty="0"/>
              <a:t>Trouble with CDM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9299376" cy="45262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Non-detection of WIMPS (few 100 GeV)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altLang="zh-TW" dirty="0"/>
              <a:t>Small-scale (~ kpc) problems:</a:t>
            </a:r>
          </a:p>
          <a:p>
            <a:pPr marL="0" indent="0">
              <a:buNone/>
            </a:pPr>
            <a:endParaRPr lang="en-US" dirty="0"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>
              <a:buNone/>
            </a:pPr>
            <a:r>
              <a:rPr lang="en-US" dirty="0">
                <a:sym typeface="Zapf Dingbats"/>
              </a:rPr>
              <a:t>(a) Missing satellite dwarf galaxies inside</a:t>
            </a:r>
          </a:p>
          <a:p>
            <a:pPr marL="0" indent="0">
              <a:buNone/>
            </a:pPr>
            <a:r>
              <a:rPr lang="en-US" dirty="0">
                <a:sym typeface="Zapf Dingbats"/>
              </a:rPr>
              <a:t>      massive galaxies, such as Milky Way by </a:t>
            </a:r>
          </a:p>
          <a:p>
            <a:pPr marL="0" indent="0">
              <a:buNone/>
            </a:pPr>
            <a:r>
              <a:rPr lang="en-US" dirty="0">
                <a:sym typeface="Zapf Dingbats"/>
              </a:rPr>
              <a:t>      a factor 10</a:t>
            </a:r>
            <a:endParaRPr lang="en-US" dirty="0">
              <a:solidFill>
                <a:srgbClr val="FFFF00"/>
              </a:solidFill>
              <a:sym typeface="Zapf Dingbats"/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sym typeface="Zapf Dingbats"/>
            </a:endParaRPr>
          </a:p>
          <a:p>
            <a:pPr marL="0" indent="0">
              <a:buNone/>
            </a:pPr>
            <a:r>
              <a:rPr lang="en-US" dirty="0">
                <a:sym typeface="Zapf Dingbats"/>
              </a:rPr>
              <a:t>(b) Flat-cores in dwarf galaxies</a:t>
            </a:r>
          </a:p>
          <a:p>
            <a:pPr marL="0" indent="0">
              <a:buNone/>
            </a:pPr>
            <a:endParaRPr lang="en-US" dirty="0">
              <a:sym typeface="Zapf Dingbats"/>
            </a:endParaRPr>
          </a:p>
          <a:p>
            <a:pPr marL="0" indent="0">
              <a:buNone/>
            </a:pPr>
            <a:r>
              <a:rPr lang="en-US" dirty="0">
                <a:sym typeface="Zapf Dingbats"/>
              </a:rPr>
              <a:t>   </a:t>
            </a:r>
            <a:endParaRPr lang="en-US" dirty="0">
              <a:solidFill>
                <a:srgbClr val="FFFF00"/>
              </a:solidFill>
              <a:sym typeface="Zapf Dingbats"/>
            </a:endParaRPr>
          </a:p>
          <a:p>
            <a:pPr marL="514350" indent="-514350">
              <a:buAutoNum type="alphaLcParenBoth"/>
            </a:pPr>
            <a:endParaRPr lang="en-US" dirty="0"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0" indent="0">
              <a:buNone/>
            </a:pPr>
            <a:endParaRPr lang="en-US" dirty="0">
              <a:latin typeface="Zapf Dingbats"/>
              <a:ea typeface="Zapf Dingbats"/>
              <a:cs typeface="Zapf Dingbats"/>
              <a:sym typeface="Zapf Dingbats"/>
            </a:endParaRPr>
          </a:p>
        </p:txBody>
      </p:sp>
    </p:spTree>
    <p:extLst>
      <p:ext uri="{BB962C8B-B14F-4D97-AF65-F5344CB8AC3E}">
        <p14:creationId xmlns:p14="http://schemas.microsoft.com/office/powerpoint/2010/main" val="218278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9029"/>
            <a:ext cx="8143932" cy="1000108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latin typeface="Cambria Math" pitchFamily="18" charset="0"/>
                <a:ea typeface="Cambria Math" pitchFamily="18" charset="0"/>
              </a:rPr>
              <a:t>Wave Dark Matter (</a:t>
            </a:r>
            <a:r>
              <a:rPr lang="el-GR" altLang="zh-TW" sz="4400" dirty="0">
                <a:latin typeface="Cambria Math" pitchFamily="18" charset="0"/>
                <a:ea typeface="Cambria Math" pitchFamily="18" charset="0"/>
              </a:rPr>
              <a:t>ψ</a:t>
            </a:r>
            <a:r>
              <a:rPr lang="en-US" altLang="zh-TW" sz="4400" dirty="0">
                <a:latin typeface="Cambria Math" pitchFamily="18" charset="0"/>
                <a:ea typeface="Cambria Math" pitchFamily="18" charset="0"/>
              </a:rPr>
              <a:t>DM) </a:t>
            </a:r>
            <a:endParaRPr lang="zh-TW" altLang="en-US" dirty="0">
              <a:latin typeface="Cambria Math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直排文字版面配置區 2"/>
              <p:cNvSpPr>
                <a:spLocks noGrp="1"/>
              </p:cNvSpPr>
              <p:nvPr>
                <p:ph type="body" orient="vert" idx="1"/>
              </p:nvPr>
            </p:nvSpPr>
            <p:spPr>
              <a:xfrm rot="16200000">
                <a:off x="1832260" y="-453740"/>
                <a:ext cx="5803008" cy="8820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itchFamily="2" charset="2"/>
                  <a:buChar char="l"/>
                </a:pPr>
                <a:r>
                  <a:rPr lang="en-US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m</a:t>
                </a:r>
                <a:r>
                  <a:rPr lang="en-US" sz="2800" baseline="-25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a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= 10</a:t>
                </a:r>
                <a:r>
                  <a:rPr lang="en-US" sz="2800" baseline="30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-22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 eV,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 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n</a:t>
                </a:r>
                <a:r>
                  <a:rPr lang="en-US" sz="2800" baseline="-25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0 </a:t>
                </a:r>
                <a:r>
                  <a:rPr lang="en-US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= 10</a:t>
                </a:r>
                <a:r>
                  <a:rPr lang="en-US" sz="2800" baseline="30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(1+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𝑧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/cc,  T</a:t>
                </a:r>
                <a:r>
                  <a:rPr lang="en-US" altLang="zh-TW" sz="2800" baseline="-25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c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 ~ 10(1+z) keV</a:t>
                </a:r>
                <a:endParaRPr lang="en-US" altLang="zh-TW" sz="2800" dirty="0">
                  <a:latin typeface="BiauKai"/>
                  <a:ea typeface="BiauKai"/>
                  <a:cs typeface="BiauKai"/>
                </a:endParaRPr>
              </a:p>
              <a:p>
                <a:pPr>
                  <a:buFont typeface="Wingdings" pitchFamily="2" charset="2"/>
                  <a:buChar char="l"/>
                </a:pP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Bose-Einstein condensate described by a single wave function </a:t>
                </a:r>
                <a:r>
                  <a:rPr lang="el-GR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ψ</a:t>
                </a:r>
                <a:endParaRPr lang="en-US" altLang="zh-TW" sz="2800" dirty="0">
                  <a:latin typeface="Cambria Math" pitchFamily="18" charset="0"/>
                  <a:ea typeface="Cambria Math" pitchFamily="18" charset="0"/>
                  <a:cs typeface="Arial Unicode MS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                                                                                          </a:t>
                </a:r>
                <a:r>
                  <a:rPr lang="en-US" altLang="zh-TW" sz="2800" baseline="30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 </a:t>
                </a:r>
                <a:endParaRPr lang="en-US" altLang="zh-TW" sz="2800" dirty="0">
                  <a:latin typeface="Cambria Math" pitchFamily="18" charset="0"/>
                  <a:ea typeface="Cambria Math" pitchFamily="18" charset="0"/>
                  <a:cs typeface="Arial Unicode MS" pitchFamily="34" charset="-120"/>
                  <a:sym typeface="Wingdings"/>
                </a:endParaRPr>
              </a:p>
              <a:p>
                <a:pPr>
                  <a:buFont typeface="Wingdings" pitchFamily="2" charset="2"/>
                  <a:buChar char="l"/>
                </a:pP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</a:t>
                </a:r>
                <a:r>
                  <a:rPr lang="en-US" altLang="zh-TW" sz="2800" dirty="0" err="1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Δx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</a:t>
                </a:r>
                <a:r>
                  <a:rPr lang="el-GR" altLang="zh-TW" sz="2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</a:t>
                </a:r>
                <a:r>
                  <a:rPr lang="en-US" altLang="zh-TW" sz="2800" dirty="0" err="1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Δv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=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ħ/m</a:t>
                </a:r>
                <a:r>
                  <a:rPr lang="en-US" altLang="zh-TW" sz="2800" baseline="-25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a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~(16km/s)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kpc      astronomical scale</a:t>
                </a:r>
                <a:r>
                  <a:rPr lang="en-US" altLang="zh-TW" sz="2800" baseline="-25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</a:t>
                </a:r>
              </a:p>
              <a:p>
                <a:pPr>
                  <a:buFont typeface="Wingdings" pitchFamily="2" charset="2"/>
                  <a:buChar char="l"/>
                </a:pPr>
                <a:r>
                  <a:rPr lang="en-US" altLang="zh-TW" sz="2800" baseline="-25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Expect the uncertainty principle operate in Milky Way</a:t>
                </a:r>
              </a:p>
              <a:p>
                <a:pPr marL="0" indent="0">
                  <a:buNone/>
                </a:pP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   </a:t>
                </a:r>
                <a:r>
                  <a:rPr lang="en-US" altLang="zh-TW" sz="2800" dirty="0" err="1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Δv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~ 160km/s        </a:t>
                </a:r>
                <a:r>
                  <a:rPr lang="en-US" altLang="zh-TW" sz="2800" dirty="0" err="1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Δx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~100pc, small scale!           </a:t>
                </a:r>
              </a:p>
              <a:p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On the other hand, </a:t>
                </a:r>
                <a:r>
                  <a:rPr lang="en-US" altLang="zh-TW" sz="2800" b="1" i="1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G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 demands large scale structures </a:t>
                </a:r>
              </a:p>
              <a:p>
                <a:pPr marL="0" indent="0">
                  <a:buNone/>
                </a:pP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           Solution has small &amp; large scales co-exist !</a:t>
                </a:r>
              </a:p>
              <a:p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What if </a:t>
                </a:r>
                <a:r>
                  <a:rPr lang="en-US" altLang="zh-TW" sz="2800" i="1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G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 and</a:t>
                </a:r>
                <a:r>
                  <a:rPr lang="en-US" altLang="zh-TW" sz="2800" i="1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</a:t>
                </a:r>
                <a:r>
                  <a:rPr lang="en-US" altLang="zh-TW" sz="2800" i="1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ħ/m</a:t>
                </a:r>
                <a:r>
                  <a:rPr lang="en-US" altLang="zh-TW" sz="2800" i="1" baseline="-25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a 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balance and share the same scale?</a:t>
                </a:r>
              </a:p>
              <a:p>
                <a:pPr marL="0" indent="0">
                  <a:buNone/>
                </a:pP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    </a:t>
                </a:r>
                <a:r>
                  <a:rPr lang="en-US" altLang="zh-TW" sz="2800" dirty="0" err="1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R</a:t>
                </a:r>
                <a:r>
                  <a:rPr lang="en-US" altLang="zh-TW" sz="2800" baseline="-25000" dirty="0" err="1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s</a:t>
                </a:r>
                <a:r>
                  <a:rPr lang="en-US" altLang="zh-TW" sz="2800" dirty="0" err="1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M</a:t>
                </a:r>
                <a:r>
                  <a:rPr lang="en-US" altLang="zh-TW" sz="2800" baseline="-25000" dirty="0" err="1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s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=(</a:t>
                </a:r>
                <a:r>
                  <a:rPr lang="en-US" altLang="zh-TW" sz="2800" i="1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ħ/m</a:t>
                </a:r>
                <a:r>
                  <a:rPr lang="en-US" altLang="zh-TW" sz="2800" i="1" baseline="-25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a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)</a:t>
                </a:r>
                <a:r>
                  <a:rPr lang="en-US" altLang="zh-TW" sz="2800" baseline="30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2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/</a:t>
                </a:r>
                <a:r>
                  <a:rPr lang="en-US" altLang="zh-TW" sz="2800" i="1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G ---  high density ground state </a:t>
                </a:r>
                <a:endParaRPr lang="en-US" altLang="zh-TW" sz="2800" i="1" baseline="30000" dirty="0">
                  <a:latin typeface="Cambria Math" pitchFamily="18" charset="0"/>
                  <a:ea typeface="Cambria Math" pitchFamily="18" charset="0"/>
                  <a:cs typeface="Arial Unicode MS" pitchFamily="34" charset="-120"/>
                  <a:sym typeface="Wingdings"/>
                </a:endParaRPr>
              </a:p>
              <a:p>
                <a:pPr marL="0" indent="0">
                  <a:buNone/>
                </a:pPr>
                <a:r>
                  <a:rPr lang="en-US" altLang="zh-TW" sz="2800" i="1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   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R</a:t>
                </a:r>
                <a:r>
                  <a:rPr lang="en-US" altLang="zh-TW" sz="2800" baseline="-25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BH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/M</a:t>
                </a:r>
                <a:r>
                  <a:rPr lang="en-US" altLang="zh-TW" sz="2800" baseline="-25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BH</a:t>
                </a:r>
                <a:r>
                  <a:rPr lang="en-US" altLang="zh-TW" sz="2800" i="1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= G / c</a:t>
                </a:r>
                <a:r>
                  <a:rPr lang="en-US" altLang="zh-TW" sz="2800" i="1" baseline="30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2</a:t>
                </a:r>
                <a:r>
                  <a:rPr lang="en-US" altLang="zh-TW" sz="2800" baseline="30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 </a:t>
                </a:r>
                <a:r>
                  <a:rPr lang="en-US" altLang="zh-TW" sz="28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  <a:sym typeface="Wingdings"/>
                  </a:rPr>
                  <a:t>--- black hole analogy, G balances c</a:t>
                </a:r>
                <a:endParaRPr lang="en-US" altLang="zh-TW" sz="2400" baseline="30000" dirty="0">
                  <a:latin typeface="Cambria Math" pitchFamily="18" charset="0"/>
                  <a:ea typeface="Cambria Math" pitchFamily="18" charset="0"/>
                  <a:cs typeface="Arial Unicode MS" pitchFamily="34" charset="-120"/>
                  <a:sym typeface="Wingdings"/>
                </a:endParaRPr>
              </a:p>
              <a:p>
                <a:endParaRPr lang="en-US" altLang="zh-TW" sz="2800" dirty="0">
                  <a:latin typeface="Cambria Math" pitchFamily="18" charset="0"/>
                  <a:ea typeface="Cambria Math" pitchFamily="18" charset="0"/>
                  <a:cs typeface="Arial Unicode MS" pitchFamily="34" charset="-120"/>
                  <a:sym typeface="Wingdings"/>
                </a:endParaRPr>
              </a:p>
              <a:p>
                <a:endParaRPr lang="en-US" altLang="zh-TW" sz="2800" dirty="0">
                  <a:latin typeface="Cambria Math" pitchFamily="18" charset="0"/>
                  <a:ea typeface="Cambria Math" pitchFamily="18" charset="0"/>
                  <a:cs typeface="Arial Unicode MS" pitchFamily="34" charset="-120"/>
                  <a:sym typeface="Wingdings"/>
                </a:endParaRPr>
              </a:p>
              <a:p>
                <a:pPr marL="0" indent="0">
                  <a:buNone/>
                </a:pPr>
                <a:endParaRPr lang="en-US" altLang="zh-TW" sz="2800" baseline="30000" dirty="0">
                  <a:latin typeface="Cambria Math" pitchFamily="18" charset="0"/>
                  <a:ea typeface="Cambria Math" pitchFamily="18" charset="0"/>
                  <a:cs typeface="Arial Unicode MS" pitchFamily="34" charset="-120"/>
                  <a:sym typeface="Wingdings"/>
                </a:endParaRPr>
              </a:p>
              <a:p>
                <a:pPr marL="0" indent="0">
                  <a:buNone/>
                </a:pPr>
                <a:endParaRPr lang="en-US" altLang="zh-TW" sz="2800" baseline="30000" dirty="0">
                  <a:latin typeface="Cambria Math" pitchFamily="18" charset="0"/>
                  <a:ea typeface="Cambria Math" pitchFamily="18" charset="0"/>
                  <a:cs typeface="Arial Unicode MS" pitchFamily="34" charset="-120"/>
                </a:endParaRPr>
              </a:p>
              <a:p>
                <a:pPr>
                  <a:buNone/>
                </a:pPr>
                <a:endParaRPr lang="en-US" altLang="zh-TW" sz="2800" baseline="30000" dirty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  <a:p>
                <a:pPr>
                  <a:buNone/>
                </a:pPr>
                <a:endParaRPr lang="en-US" altLang="zh-TW" sz="2800" baseline="30000" dirty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  <a:p>
                <a:pPr>
                  <a:buNone/>
                </a:pPr>
                <a:r>
                  <a:rPr lang="en-US" altLang="zh-TW" sz="2800" baseline="30000" dirty="0"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                                                                   </a:t>
                </a:r>
                <a:r>
                  <a:rPr lang="en-US" altLang="zh-TW" sz="2800" dirty="0"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 </a:t>
                </a:r>
                <a:endParaRPr lang="en-US" altLang="zh-TW" sz="2800" baseline="30000" dirty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  <a:p>
                <a:pPr>
                  <a:buNone/>
                </a:pPr>
                <a:endParaRPr lang="en-US" altLang="zh-TW" sz="2800" baseline="30000" dirty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  <a:p>
                <a:endParaRPr lang="en-US" altLang="zh-TW" sz="2800" baseline="30000" dirty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  <a:p>
                <a:pPr>
                  <a:buNone/>
                </a:pPr>
                <a:endParaRPr lang="en-US" altLang="zh-TW" sz="2800" baseline="30000" dirty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  <a:p>
                <a:pPr>
                  <a:buNone/>
                </a:pPr>
                <a:endParaRPr lang="en-US" altLang="zh-TW" sz="2800" baseline="30000" dirty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  <a:p>
                <a:pPr>
                  <a:buNone/>
                </a:pPr>
                <a:r>
                  <a:rPr lang="en-US" altLang="zh-TW" sz="2800" baseline="30000" dirty="0"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  </a:t>
                </a:r>
              </a:p>
            </p:txBody>
          </p:sp>
        </mc:Choice>
        <mc:Fallback>
          <p:sp>
            <p:nvSpPr>
              <p:cNvPr id="3" name="直排文字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 rot="16200000">
                <a:off x="1832260" y="-453740"/>
                <a:ext cx="5803008" cy="8820472"/>
              </a:xfrm>
              <a:blipFill>
                <a:blip r:embed="rId2"/>
                <a:stretch>
                  <a:fillRect l="-1106" t="-5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5292080" y="314096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7" descr="eq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25" b="-47325"/>
          <a:stretch>
            <a:fillRect/>
          </a:stretch>
        </p:blipFill>
        <p:spPr>
          <a:xfrm>
            <a:off x="2411760" y="1690598"/>
            <a:ext cx="2808312" cy="1544463"/>
          </a:xfrm>
          <a:prstGeom prst="rect">
            <a:avLst/>
          </a:prstGeom>
        </p:spPr>
      </p:pic>
      <p:pic>
        <p:nvPicPr>
          <p:cNvPr id="12" name="Picture 11" descr="eq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4864"/>
            <a:ext cx="2361383" cy="51593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987824" y="3933056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3" descr="Fig_ZoomSeri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404" y="902155"/>
            <a:ext cx="7454062" cy="4626519"/>
          </a:xfrm>
        </p:spPr>
      </p:pic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251520" y="6669360"/>
            <a:ext cx="360040" cy="72008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4D45243-EFB1-4F83-BE3A-80E6AE582A50}"/>
              </a:ext>
            </a:extLst>
          </p:cNvPr>
          <p:cNvSpPr txBox="1"/>
          <p:nvPr/>
        </p:nvSpPr>
        <p:spPr>
          <a:xfrm>
            <a:off x="1187624" y="188640"/>
            <a:ext cx="7072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標楷體" pitchFamily="65" charset="-120"/>
              </a:rPr>
              <a:t>Soliton core in every galaxy </a:t>
            </a:r>
            <a:endParaRPr lang="zh-TW" altLang="en-US" sz="32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FBFDF17-92AD-4C34-9206-2D465A196BEF}"/>
              </a:ext>
            </a:extLst>
          </p:cNvPr>
          <p:cNvSpPr txBox="1"/>
          <p:nvPr/>
        </p:nvSpPr>
        <p:spPr>
          <a:xfrm>
            <a:off x="361156" y="5478791"/>
            <a:ext cx="85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Turns out stars reside in the 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solitin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core of dwarf galaxies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zh-TW" sz="2800" dirty="0" err="1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  <a:sym typeface="Wingdings"/>
              </a:rPr>
              <a:t>Δv</a:t>
            </a:r>
            <a:r>
              <a:rPr lang="en-US" altLang="zh-TW" sz="2800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  <a:sym typeface="Wingdings"/>
              </a:rPr>
              <a:t> ~ 16km/s     </a:t>
            </a:r>
            <a:r>
              <a:rPr lang="en-US" altLang="zh-TW" sz="2800" dirty="0" err="1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  <a:sym typeface="Wingdings"/>
              </a:rPr>
              <a:t>Δx</a:t>
            </a:r>
            <a:r>
              <a:rPr lang="en-US" altLang="zh-TW" sz="2800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  <a:sym typeface="Wingdings"/>
              </a:rPr>
              <a:t> ~1 kpc, typical size of dwarfs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21D5DD17-5002-4BB1-96FF-1B4343CDC206}"/>
              </a:ext>
            </a:extLst>
          </p:cNvPr>
          <p:cNvCxnSpPr/>
          <p:nvPr/>
        </p:nvCxnSpPr>
        <p:spPr>
          <a:xfrm>
            <a:off x="2987824" y="6165304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15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Explain Missing Satellite Galaxies</a:t>
            </a:r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935596" y="1016596"/>
            <a:ext cx="972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Hu et al.(2000) predicted small scale suppression</a:t>
            </a:r>
            <a:endParaRPr lang="zh-TW" alt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52178"/>
            <a:ext cx="4356484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83568" y="5401426"/>
                <a:ext cx="6408712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Quantum Jeans wavenumber</a:t>
                </a:r>
                <a:r>
                  <a:rPr lang="en-US" altLang="zh-TW" sz="2400" baseline="30000" dirty="0"/>
                  <a:t> </a:t>
                </a:r>
                <a:r>
                  <a:rPr lang="en-US" sz="2400" dirty="0"/>
                  <a:t>k</a:t>
                </a:r>
                <a:r>
                  <a:rPr lang="en-US" sz="2400" baseline="-25000" dirty="0"/>
                  <a:t>J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~ ρ/c</a:t>
                </a:r>
                <a:r>
                  <a:rPr lang="en-US" sz="2400" baseline="-25000" dirty="0"/>
                  <a:t>s</a:t>
                </a:r>
                <a:r>
                  <a:rPr lang="en-US" sz="2400" baseline="30000" dirty="0"/>
                  <a:t>2  </a:t>
                </a:r>
                <a:r>
                  <a:rPr lang="en-US" altLang="zh-TW" sz="2400" dirty="0"/>
                  <a:t>~ a</a:t>
                </a:r>
                <a:r>
                  <a:rPr lang="en-US" altLang="zh-TW" sz="2400" baseline="30000" dirty="0"/>
                  <a:t>1/2</a:t>
                </a:r>
                <a:r>
                  <a:rPr lang="en-US" sz="2400" baseline="30000" dirty="0"/>
                  <a:t> </a:t>
                </a:r>
                <a:r>
                  <a:rPr lang="en-US" sz="2400" dirty="0"/>
                  <a:t>    </a:t>
                </a:r>
              </a:p>
              <a:p>
                <a:r>
                  <a:rPr lang="en-US" sz="2400" dirty="0"/>
                  <a:t>c</a:t>
                </a:r>
                <a:r>
                  <a:rPr lang="en-US" sz="2400" baseline="-25000" dirty="0"/>
                  <a:t>s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replaced by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aseline="30000" dirty="0"/>
                  <a:t> </a:t>
                </a:r>
                <a:r>
                  <a:rPr lang="en-US" sz="2400" dirty="0"/>
                  <a:t>~ </a:t>
                </a:r>
                <a:r>
                  <a:rPr lang="en-US" altLang="zh-TW" sz="24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(ħ/m</a:t>
                </a:r>
                <a:r>
                  <a:rPr lang="en-US" altLang="zh-TW" sz="2400" baseline="-25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a</a:t>
                </a:r>
                <a:r>
                  <a:rPr lang="en-US" altLang="zh-TW" sz="24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)</a:t>
                </a:r>
                <a:r>
                  <a:rPr lang="en-US" altLang="zh-TW" sz="2400" baseline="300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2</a:t>
                </a:r>
                <a:r>
                  <a:rPr lang="en-US" altLang="zh-TW" sz="2400" dirty="0">
                    <a:latin typeface="Cambria Math" pitchFamily="18" charset="0"/>
                    <a:ea typeface="Cambria Math" pitchFamily="18" charset="0"/>
                    <a:cs typeface="Arial Unicode MS" pitchFamily="34" charset="-120"/>
                  </a:rPr>
                  <a:t> </a:t>
                </a:r>
                <a:r>
                  <a:rPr lang="en-US" sz="2400" dirty="0"/>
                  <a:t>k</a:t>
                </a:r>
                <a:r>
                  <a:rPr lang="en-US" sz="2400" baseline="30000" dirty="0"/>
                  <a:t>2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01426"/>
                <a:ext cx="6408712" cy="862608"/>
              </a:xfrm>
              <a:prstGeom prst="rect">
                <a:avLst/>
              </a:prstGeom>
              <a:blipFill>
                <a:blip r:embed="rId3"/>
                <a:stretch>
                  <a:fillRect l="-1427" t="-6338" r="-190" b="-105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89703" y="2627409"/>
                <a:ext cx="1368150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676A55"/>
                    </a:solidFill>
                  </a:rPr>
                  <a:t>cutoff k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i="1" smtClean="0">
                            <a:solidFill>
                              <a:srgbClr val="676A5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00" b="0" i="1" smtClean="0">
                            <a:solidFill>
                              <a:srgbClr val="676A55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TW" sz="1400" b="0" i="1" smtClean="0">
                            <a:solidFill>
                              <a:srgbClr val="676A55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sz="1400" dirty="0">
                  <a:solidFill>
                    <a:srgbClr val="676A55"/>
                  </a:solidFill>
                </a:endParaRP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03" y="2627409"/>
                <a:ext cx="1368150" cy="541623"/>
              </a:xfrm>
              <a:prstGeom prst="rect">
                <a:avLst/>
              </a:prstGeom>
              <a:blipFill>
                <a:blip r:embed="rId9"/>
                <a:stretch>
                  <a:fillRect l="-13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96136" y="5745516"/>
            <a:ext cx="26642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Woo &amp; </a:t>
            </a:r>
            <a:r>
              <a:rPr lang="en-US" sz="1600" dirty="0" err="1"/>
              <a:t>Chiueh</a:t>
            </a:r>
            <a:r>
              <a:rPr lang="en-US" sz="1600" dirty="0"/>
              <a:t>, </a:t>
            </a:r>
            <a:r>
              <a:rPr lang="en-US" sz="1600" dirty="0" err="1"/>
              <a:t>ApJ</a:t>
            </a:r>
            <a:r>
              <a:rPr lang="en-US" sz="1600" dirty="0"/>
              <a:t> (2009)</a:t>
            </a:r>
          </a:p>
        </p:txBody>
      </p:sp>
      <p:pic>
        <p:nvPicPr>
          <p:cNvPr id="10" name="內容版面配置區 6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672408" cy="2377280"/>
          </a:xfrm>
        </p:spPr>
      </p:pic>
      <p:sp>
        <p:nvSpPr>
          <p:cNvPr id="5" name="TextBox 4"/>
          <p:cNvSpPr txBox="1"/>
          <p:nvPr/>
        </p:nvSpPr>
        <p:spPr>
          <a:xfrm>
            <a:off x="4932040" y="429309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CDM simulation of a major halo hundreds of dwarf galaxies, but NOT SEEN!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203848" y="2132856"/>
            <a:ext cx="0" cy="792088"/>
          </a:xfrm>
          <a:prstGeom prst="line">
            <a:avLst/>
          </a:prstGeom>
          <a:ln w="63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F5AAD3F3-6A8D-44A1-93B3-15E2E5548015}"/>
              </a:ext>
            </a:extLst>
          </p:cNvPr>
          <p:cNvCxnSpPr>
            <a:cxnSpLocks/>
          </p:cNvCxnSpPr>
          <p:nvPr/>
        </p:nvCxnSpPr>
        <p:spPr>
          <a:xfrm>
            <a:off x="3190359" y="2422909"/>
            <a:ext cx="1101092" cy="1510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F22EEBF-F35C-41A1-A456-A0F9AAA533D8}"/>
              </a:ext>
            </a:extLst>
          </p:cNvPr>
          <p:cNvSpPr txBox="1"/>
          <p:nvPr/>
        </p:nvSpPr>
        <p:spPr>
          <a:xfrm>
            <a:off x="3203847" y="3933057"/>
            <a:ext cx="774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92D050"/>
                </a:solidFill>
              </a:rPr>
              <a:t>z=10</a:t>
            </a:r>
            <a:endParaRPr lang="zh-TW" altLang="en-US" sz="1400" dirty="0">
              <a:solidFill>
                <a:srgbClr val="92D05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698BD66-F92B-4940-A7BA-F896CBF666FB}"/>
              </a:ext>
            </a:extLst>
          </p:cNvPr>
          <p:cNvSpPr txBox="1"/>
          <p:nvPr/>
        </p:nvSpPr>
        <p:spPr>
          <a:xfrm>
            <a:off x="3641922" y="3365099"/>
            <a:ext cx="105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accent1"/>
                </a:solidFill>
              </a:rPr>
              <a:t>z=3000</a:t>
            </a:r>
            <a:endParaRPr lang="zh-TW" alt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86342CF-055A-4BC8-91A4-596CC3B9C6ED}"/>
              </a:ext>
            </a:extLst>
          </p:cNvPr>
          <p:cNvSpPr txBox="1"/>
          <p:nvPr/>
        </p:nvSpPr>
        <p:spPr>
          <a:xfrm>
            <a:off x="1227230" y="4210372"/>
            <a:ext cx="334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evolving matter spectrum</a:t>
            </a:r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7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E882F1-CB37-40D9-BED5-19041C20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altLang="zh-TW" dirty="0"/>
              <a:t>Motivations: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25698CA-4585-4849-B27D-D85ABC7325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995" y="992674"/>
                <a:ext cx="8856984" cy="4724048"/>
              </a:xfrm>
            </p:spPr>
            <p:txBody>
              <a:bodyPr/>
              <a:lstStyle/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Try to understand why free-particle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 has a small-scale suppression in the radiation era</a:t>
                </a: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Ly</a:t>
                </a:r>
                <a:r>
                  <a:rPr lang="el-GR" altLang="zh-TW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TW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forest spectrum (z = 2-4.5) demands m &gt; 30x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−22</m:t>
                        </m:r>
                      </m:sup>
                    </m:sSup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 to be consistent with data (2017 a, b)</a:t>
                </a:r>
              </a:p>
              <a:p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a way out by modifying the </a:t>
                </a:r>
                <a:r>
                  <a:rPr lang="en-US" altLang="zh-TW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fp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 model</a:t>
                </a: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25698CA-4585-4849-B27D-D85ABC7325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995" y="992674"/>
                <a:ext cx="8856984" cy="4724048"/>
              </a:xfrm>
              <a:blipFill>
                <a:blip r:embed="rId2"/>
                <a:stretch>
                  <a:fillRect l="-688" t="-18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25EE9A41-256F-40AA-8AA6-BDF3A9E65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189" y="4231139"/>
            <a:ext cx="4258816" cy="143646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F8FB12E-FD5B-4FDC-9815-DA829A10B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92" y="4260417"/>
            <a:ext cx="4291005" cy="160238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D006659A-A18B-4D48-8631-55D37BFBD566}"/>
              </a:ext>
            </a:extLst>
          </p:cNvPr>
          <p:cNvSpPr txBox="1"/>
          <p:nvPr/>
        </p:nvSpPr>
        <p:spPr>
          <a:xfrm>
            <a:off x="3203847" y="3861807"/>
            <a:ext cx="429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Simulation of CDM Ly</a:t>
            </a:r>
            <a:r>
              <a:rPr lang="el-GR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altLang="zh-TW" dirty="0"/>
              <a:t> flux spectra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EDD1637-41B0-4914-BC9F-3B19120D56C9}"/>
              </a:ext>
            </a:extLst>
          </p:cNvPr>
          <p:cNvSpPr txBox="1"/>
          <p:nvPr/>
        </p:nvSpPr>
        <p:spPr>
          <a:xfrm>
            <a:off x="2129616" y="5989265"/>
            <a:ext cx="568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comparisons with the power spectra of flux spectra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193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88840"/>
            <a:ext cx="8208912" cy="4154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4262" y="61598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Mpc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02222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Rockwell"/>
              </a:rPr>
              <a:t>Lyα</a:t>
            </a:r>
            <a:r>
              <a:rPr lang="en-US" sz="28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absorption features are dominated by less evolved filaments, not by highly evolved halos since no signal there.  Hence Ly</a:t>
            </a:r>
            <a:r>
              <a:rPr lang="el-GR" sz="28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sz="28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keeps features of initial spectrum well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60232" y="2708920"/>
            <a:ext cx="504056" cy="504056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27784" y="2708920"/>
            <a:ext cx="504056" cy="504056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7596336" y="4221088"/>
            <a:ext cx="720080" cy="720080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35896" y="4149080"/>
            <a:ext cx="720080" cy="770384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351752A5-234C-403A-A0E5-B4FCD6742C68}"/>
              </a:ext>
            </a:extLst>
          </p:cNvPr>
          <p:cNvCxnSpPr/>
          <p:nvPr/>
        </p:nvCxnSpPr>
        <p:spPr>
          <a:xfrm>
            <a:off x="5292080" y="2276872"/>
            <a:ext cx="0" cy="345638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6AC2EBAF-3094-47CF-85AC-725AD691DD1B}"/>
              </a:ext>
            </a:extLst>
          </p:cNvPr>
          <p:cNvCxnSpPr/>
          <p:nvPr/>
        </p:nvCxnSpPr>
        <p:spPr>
          <a:xfrm>
            <a:off x="1331640" y="2276872"/>
            <a:ext cx="0" cy="352839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0FE758B-06C9-44BF-A684-1C2F9041C9A2}"/>
              </a:ext>
            </a:extLst>
          </p:cNvPr>
          <p:cNvSpPr txBox="1"/>
          <p:nvPr/>
        </p:nvSpPr>
        <p:spPr>
          <a:xfrm>
            <a:off x="683568" y="5805264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line of sight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099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A4E89B0-CE22-4B8C-BD1E-0E4CC223D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1997"/>
            <a:ext cx="8951517" cy="448582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043DE8D6-C919-4A4D-8C7E-E1561B64E19A}"/>
              </a:ext>
            </a:extLst>
          </p:cNvPr>
          <p:cNvSpPr txBox="1"/>
          <p:nvPr/>
        </p:nvSpPr>
        <p:spPr>
          <a:xfrm>
            <a:off x="683568" y="47667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to understand the </a:t>
            </a:r>
            <a:r>
              <a:rPr lang="el-GR" altLang="zh-TW" sz="2400" dirty="0"/>
              <a:t>ψ</a:t>
            </a:r>
            <a:r>
              <a:rPr lang="en-US" altLang="zh-TW" sz="2400" dirty="0"/>
              <a:t>DM small –scale suppression?</a:t>
            </a: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C256415-E49F-4711-95AD-0A66566379E4}"/>
              </a:ext>
            </a:extLst>
          </p:cNvPr>
          <p:cNvSpPr txBox="1"/>
          <p:nvPr/>
        </p:nvSpPr>
        <p:spPr>
          <a:xfrm>
            <a:off x="4114800" y="297393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0410344-11C7-419E-973D-53CF3B3ADCD2}"/>
              </a:ext>
            </a:extLst>
          </p:cNvPr>
          <p:cNvSpPr txBox="1"/>
          <p:nvPr/>
        </p:nvSpPr>
        <p:spPr>
          <a:xfrm>
            <a:off x="827584" y="126876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Zhang &amp; Chiueh (a), PRD, 96, 023507(2017),  1702.07065 (PhD thesis)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FEAC8CD-E038-40AB-8E02-2436E5074045}"/>
              </a:ext>
            </a:extLst>
          </p:cNvPr>
          <p:cNvSpPr txBox="1"/>
          <p:nvPr/>
        </p:nvSpPr>
        <p:spPr>
          <a:xfrm>
            <a:off x="5652120" y="1270501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130+ equations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72323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沉穩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11342</TotalTime>
  <Words>1085</Words>
  <Application>Microsoft Office PowerPoint</Application>
  <PresentationFormat>如螢幕大小 (4:3)</PresentationFormat>
  <Paragraphs>155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31" baseType="lpstr">
      <vt:lpstr>Arial Unicode MS</vt:lpstr>
      <vt:lpstr>BiauKai</vt:lpstr>
      <vt:lpstr>Zapf Dingbats</vt:lpstr>
      <vt:lpstr>微軟正黑體</vt:lpstr>
      <vt:lpstr>新細明體</vt:lpstr>
      <vt:lpstr>標楷體</vt:lpstr>
      <vt:lpstr>Arial</vt:lpstr>
      <vt:lpstr>Cambria</vt:lpstr>
      <vt:lpstr>Cambria Math</vt:lpstr>
      <vt:lpstr>Rockwell</vt:lpstr>
      <vt:lpstr>Times New Roman</vt:lpstr>
      <vt:lpstr>Wingdings</vt:lpstr>
      <vt:lpstr>Wingdings 2</vt:lpstr>
      <vt:lpstr>沉穩</vt:lpstr>
      <vt:lpstr>預設簡報設計</vt:lpstr>
      <vt:lpstr> Evolution of Extremely Light Axion Perturbations in Radiation Era</vt:lpstr>
      <vt:lpstr>Outline:</vt:lpstr>
      <vt:lpstr>Trouble with CDM</vt:lpstr>
      <vt:lpstr>Wave Dark Matter (ψDM) </vt:lpstr>
      <vt:lpstr>PowerPoint 簡報</vt:lpstr>
      <vt:lpstr>Explain Missing Satellite Galaxies</vt:lpstr>
      <vt:lpstr>Motivations:</vt:lpstr>
      <vt:lpstr>PowerPoint 簡報</vt:lpstr>
      <vt:lpstr>PowerPoint 簡報</vt:lpstr>
      <vt:lpstr>Let the wave function be Ψ+ψ, and the potential perturbation be φ, the wave function satisfies</vt:lpstr>
      <vt:lpstr>A useful approximation: the potential is entirely governed by radiation</vt:lpstr>
      <vt:lpstr>Extending Free-Particle model to Axion-like Model </vt:lpstr>
      <vt:lpstr>Extreme Axion power spectrum coming out of radiation era</vt:lpstr>
      <vt:lpstr> Transfer functions of various angles</vt:lpstr>
      <vt:lpstr>Results:</vt:lpstr>
      <vt:lpstr>Conclusion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</dc:title>
  <dc:creator>Chiueh</dc:creator>
  <cp:lastModifiedBy>Tzihong Chiueh</cp:lastModifiedBy>
  <cp:revision>318</cp:revision>
  <dcterms:created xsi:type="dcterms:W3CDTF">2014-09-10T05:07:05Z</dcterms:created>
  <dcterms:modified xsi:type="dcterms:W3CDTF">2018-09-28T02:36:12Z</dcterms:modified>
</cp:coreProperties>
</file>