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4024" r:id="rId2"/>
    <p:sldMasterId id="2147485422" r:id="rId3"/>
  </p:sldMasterIdLst>
  <p:notesMasterIdLst>
    <p:notesMasterId r:id="rId30"/>
  </p:notesMasterIdLst>
  <p:handoutMasterIdLst>
    <p:handoutMasterId r:id="rId31"/>
  </p:handoutMasterIdLst>
  <p:sldIdLst>
    <p:sldId id="385" r:id="rId4"/>
    <p:sldId id="558" r:id="rId5"/>
    <p:sldId id="472" r:id="rId6"/>
    <p:sldId id="560" r:id="rId7"/>
    <p:sldId id="569" r:id="rId8"/>
    <p:sldId id="570" r:id="rId9"/>
    <p:sldId id="561" r:id="rId10"/>
    <p:sldId id="581" r:id="rId11"/>
    <p:sldId id="548" r:id="rId12"/>
    <p:sldId id="550" r:id="rId13"/>
    <p:sldId id="563" r:id="rId14"/>
    <p:sldId id="565" r:id="rId15"/>
    <p:sldId id="578" r:id="rId16"/>
    <p:sldId id="573" r:id="rId17"/>
    <p:sldId id="572" r:id="rId18"/>
    <p:sldId id="575" r:id="rId19"/>
    <p:sldId id="580" r:id="rId20"/>
    <p:sldId id="571" r:id="rId21"/>
    <p:sldId id="579" r:id="rId22"/>
    <p:sldId id="514" r:id="rId23"/>
    <p:sldId id="574" r:id="rId24"/>
    <p:sldId id="576" r:id="rId25"/>
    <p:sldId id="577" r:id="rId26"/>
    <p:sldId id="559" r:id="rId27"/>
    <p:sldId id="566" r:id="rId28"/>
    <p:sldId id="495" r:id="rId29"/>
  </p:sldIdLst>
  <p:sldSz cx="9144000" cy="6858000" type="screen4x3"/>
  <p:notesSz cx="9928225" cy="6797675"/>
  <p:custDataLst>
    <p:tags r:id="rId32"/>
  </p:custDataLst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sz="2200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200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200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200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200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sz="2200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sz="2200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sz="2200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sz="2200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9900CC"/>
    <a:srgbClr val="FF3399"/>
    <a:srgbClr val="000066"/>
    <a:srgbClr val="008080"/>
    <a:srgbClr val="660066"/>
    <a:srgbClr val="CFD4CA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4961" autoAdjust="0"/>
    <p:restoredTop sz="94661" autoAdjust="0"/>
  </p:normalViewPr>
  <p:slideViewPr>
    <p:cSldViewPr snapToGrid="0">
      <p:cViewPr varScale="1">
        <p:scale>
          <a:sx n="91" d="100"/>
          <a:sy n="91" d="100"/>
        </p:scale>
        <p:origin x="1524" y="84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gs" Target="tags/tag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0"/>
            <a:ext cx="4300995" cy="33988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685" tIns="45845" rIns="91685" bIns="45845" numCol="1" anchor="t" anchorCtr="0" compatLnSpc="1">
            <a:prstTxWarp prst="textNoShape">
              <a:avLst/>
            </a:prstTxWarp>
          </a:bodyPr>
          <a:lstStyle>
            <a:lvl1pPr defTabSz="917575" eaLnBrk="1" hangingPunct="1">
              <a:defRPr sz="1200" b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7235" y="0"/>
            <a:ext cx="4300993" cy="33988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685" tIns="45845" rIns="91685" bIns="45845" numCol="1" anchor="t" anchorCtr="0" compatLnSpc="1">
            <a:prstTxWarp prst="textNoShape">
              <a:avLst/>
            </a:prstTxWarp>
          </a:bodyPr>
          <a:lstStyle>
            <a:lvl1pPr algn="r" defTabSz="917575" eaLnBrk="1" hangingPunct="1">
              <a:defRPr sz="1200" b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" y="6457798"/>
            <a:ext cx="4300995" cy="33988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685" tIns="45845" rIns="91685" bIns="45845" numCol="1" anchor="b" anchorCtr="0" compatLnSpc="1">
            <a:prstTxWarp prst="textNoShape">
              <a:avLst/>
            </a:prstTxWarp>
          </a:bodyPr>
          <a:lstStyle>
            <a:lvl1pPr defTabSz="917575" eaLnBrk="1" hangingPunct="1">
              <a:defRPr sz="1200" b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7235" y="6457798"/>
            <a:ext cx="4300993" cy="33988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685" tIns="45845" rIns="91685" bIns="45845" numCol="1" anchor="b" anchorCtr="0" compatLnSpc="1">
            <a:prstTxWarp prst="textNoShape">
              <a:avLst/>
            </a:prstTxWarp>
          </a:bodyPr>
          <a:lstStyle>
            <a:lvl1pPr algn="r" defTabSz="917575" eaLnBrk="1" hangingPunct="1">
              <a:defRPr sz="1200" b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BEDF6AC-54AB-453B-A300-C6DBAB83F0A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0"/>
            <a:ext cx="4300995" cy="33988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685" tIns="45845" rIns="91685" bIns="45845" numCol="1" anchor="t" anchorCtr="0" compatLnSpc="1">
            <a:prstTxWarp prst="textNoShape">
              <a:avLst/>
            </a:prstTxWarp>
          </a:bodyPr>
          <a:lstStyle>
            <a:lvl1pPr defTabSz="917575" eaLnBrk="1" hangingPunct="1">
              <a:defRPr sz="1200" b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7235" y="0"/>
            <a:ext cx="4300993" cy="33988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685" tIns="45845" rIns="91685" bIns="45845" numCol="1" anchor="t" anchorCtr="0" compatLnSpc="1">
            <a:prstTxWarp prst="textNoShape">
              <a:avLst/>
            </a:prstTxWarp>
          </a:bodyPr>
          <a:lstStyle>
            <a:lvl1pPr algn="r" defTabSz="917575" eaLnBrk="1" hangingPunct="1">
              <a:defRPr sz="1200" b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5488" y="509588"/>
            <a:ext cx="3400425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3921" y="3228350"/>
            <a:ext cx="7280389" cy="30589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685" tIns="45845" rIns="91685" bIns="458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" y="6457798"/>
            <a:ext cx="4300995" cy="33988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685" tIns="45845" rIns="91685" bIns="45845" numCol="1" anchor="b" anchorCtr="0" compatLnSpc="1">
            <a:prstTxWarp prst="textNoShape">
              <a:avLst/>
            </a:prstTxWarp>
          </a:bodyPr>
          <a:lstStyle>
            <a:lvl1pPr defTabSz="917575" eaLnBrk="1" hangingPunct="1">
              <a:defRPr sz="1200" b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7235" y="6457798"/>
            <a:ext cx="4300993" cy="33988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685" tIns="45845" rIns="91685" bIns="45845" numCol="1" anchor="b" anchorCtr="0" compatLnSpc="1">
            <a:prstTxWarp prst="textNoShape">
              <a:avLst/>
            </a:prstTxWarp>
          </a:bodyPr>
          <a:lstStyle>
            <a:lvl1pPr algn="r" defTabSz="917575" eaLnBrk="1" hangingPunct="1">
              <a:defRPr sz="1200" b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A3EA273-161E-49A8-A94B-ECA195EBC7B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defTabSz="9175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defTabSz="9175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defTabSz="9175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defTabSz="9175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6FE38ABA-5D24-4450-8116-4DBECDE0FBC3}" type="slidenum">
              <a:rPr lang="en-US" altLang="zh-TW" smtClean="0"/>
              <a:pPr>
                <a:spcBef>
                  <a:spcPct val="0"/>
                </a:spcBef>
              </a:pPr>
              <a:t>1</a:t>
            </a:fld>
            <a:endParaRPr lang="en-US" altLang="zh-TW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3900" y="509588"/>
            <a:ext cx="3400425" cy="2549525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defTabSz="9175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defTabSz="9175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defTabSz="9175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defTabSz="9175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D0D1EE68-3351-44DD-A7B1-FA70C1619DDA}" type="slidenum">
              <a:rPr lang="en-US" altLang="zh-TW" smtClean="0"/>
              <a:pPr>
                <a:spcBef>
                  <a:spcPct val="0"/>
                </a:spcBef>
              </a:pPr>
              <a:t>3</a:t>
            </a:fld>
            <a:endParaRPr lang="en-US" altLang="zh-TW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3900" y="509588"/>
            <a:ext cx="3400425" cy="2549525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B3EA12-4602-400F-8BFE-44777D5DFD0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39740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59B96A-571C-45D0-BF66-B5C0DBF7496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31854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F28634-3523-4141-B937-0DA70D50140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901328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63D05-9AEF-43B7-8D07-A7D221EF5E6F}" type="datetimeFigureOut">
              <a:rPr lang="en-US" altLang="zh-TW"/>
              <a:pPr>
                <a:defRPr/>
              </a:pPr>
              <a:t>11/26/2018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3ED2F-CB32-4366-83F3-21F9BF15E9B3}" type="slidenum">
              <a:rPr lang="en-US" altLang="zh-TW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3691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F6CB1-0625-4545-8EA6-CEB36E25BA04}" type="datetimeFigureOut">
              <a:rPr lang="en-US" altLang="zh-TW"/>
              <a:pPr>
                <a:defRPr/>
              </a:pPr>
              <a:t>11/26/2018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75920-6AF3-4598-8EEB-F8F2FFEAC1CE}" type="slidenum">
              <a:rPr lang="en-US" altLang="zh-TW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97040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3F15D-DCCA-4C08-A1F8-B9E676A31830}" type="datetimeFigureOut">
              <a:rPr lang="en-US" altLang="zh-TW"/>
              <a:pPr>
                <a:defRPr/>
              </a:pPr>
              <a:t>11/26/2018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79F9B-A4F3-49F9-80B1-9843DD88EA77}" type="slidenum">
              <a:rPr lang="en-US" altLang="zh-TW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44284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46A08-3FDF-49C1-9FE3-BC44C37F7B00}" type="datetimeFigureOut">
              <a:rPr lang="en-US" altLang="zh-TW"/>
              <a:pPr>
                <a:defRPr/>
              </a:pPr>
              <a:t>11/26/2018</a:t>
            </a:fld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7AA75-980D-4753-9334-9C2958F65A7D}" type="slidenum">
              <a:rPr lang="en-US" altLang="zh-TW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10284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639E4-AF99-4C18-94B0-A1FC7F92A4F6}" type="datetimeFigureOut">
              <a:rPr lang="en-US" altLang="zh-TW"/>
              <a:pPr>
                <a:defRPr/>
              </a:pPr>
              <a:t>11/26/2018</a:t>
            </a:fld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7D90E-EE10-4D41-A2BB-04DCA342B3EF}" type="slidenum">
              <a:rPr lang="en-US" altLang="zh-TW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02628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14868-7394-42F5-96E1-B5EFD84A48B5}" type="datetimeFigureOut">
              <a:rPr lang="en-US" altLang="zh-TW"/>
              <a:pPr>
                <a:defRPr/>
              </a:pPr>
              <a:t>11/26/2018</a:t>
            </a:fld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3EAD1-5FEE-4BFF-84CF-A1D09DEA75D8}" type="slidenum">
              <a:rPr lang="en-US" altLang="zh-TW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39459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E9241-2D92-478E-B230-1348FCC27006}" type="datetimeFigureOut">
              <a:rPr lang="en-US" altLang="zh-TW"/>
              <a:pPr>
                <a:defRPr/>
              </a:pPr>
              <a:t>11/26/2018</a:t>
            </a:fld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AA3C1-AAC3-4A2F-97BD-3118B12780EC}" type="slidenum">
              <a:rPr lang="en-US" altLang="zh-TW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17030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/>
          <a:lstStyle>
            <a:lvl1pPr algn="ctr">
              <a:defRPr sz="36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2C787-E3BC-4E4B-B694-D9C9A9A4C273}" type="datetimeFigureOut">
              <a:rPr lang="en-US" altLang="zh-TW"/>
              <a:pPr>
                <a:defRPr/>
              </a:pPr>
              <a:t>11/26/2018</a:t>
            </a:fld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F433F-CE1A-448E-A09C-15B22CCCE8DA}" type="slidenum">
              <a:rPr lang="en-US" altLang="zh-TW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3468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6041D8-450B-4702-98AE-39EF8CCB97F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086170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/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A4D5C-1054-4C24-ABA3-A6435473FCA2}" type="datetimeFigureOut">
              <a:rPr lang="en-US" altLang="zh-TW"/>
              <a:pPr>
                <a:defRPr/>
              </a:pPr>
              <a:t>11/26/2018</a:t>
            </a:fld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3AE5E-25CE-4625-9719-96EBA4E4DC0F}" type="slidenum">
              <a:rPr lang="en-US" altLang="zh-TW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14774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8172C-3B65-4C5A-9F99-48B047046C57}" type="datetimeFigureOut">
              <a:rPr lang="en-US" altLang="zh-TW"/>
              <a:pPr>
                <a:defRPr/>
              </a:pPr>
              <a:t>11/26/2018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FA4A7-4D03-471C-A208-2F7647851211}" type="slidenum">
              <a:rPr lang="en-US" altLang="zh-TW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93290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7ED88-41B9-4699-8CC1-649D49551C92}" type="datetimeFigureOut">
              <a:rPr lang="en-US" altLang="zh-TW"/>
              <a:pPr>
                <a:defRPr/>
              </a:pPr>
              <a:t>11/26/2018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158F8-3378-4DDF-A5AC-107737CFA9CA}" type="slidenum">
              <a:rPr lang="en-US" altLang="zh-TW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67690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線接點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 eaLnBrk="0" hangingPunct="0"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endParaRPr kumimoji="0" lang="en-US" altLang="zh-TW" smtClean="0"/>
          </a:p>
        </p:txBody>
      </p:sp>
      <p:sp>
        <p:nvSpPr>
          <p:cNvPr id="29" name="標題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5" name="日期版面配置區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1EA56-4254-4CAB-A613-5EE232F7477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690243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27" name="內容版面配置區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8B31D-7E9D-44D0-BC0F-D450315193D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186192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線接點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 eaLnBrk="0" hangingPunct="0"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endParaRPr kumimoji="0" lang="en-US" altLang="zh-TW" smtClean="0"/>
          </a:p>
        </p:txBody>
      </p:sp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日期版面配置區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頁尾版面配置區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9225D-F22B-45D1-9507-D55A20E4C75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119961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標題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4" name="內容版面配置區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6D3E0-E097-4970-BD78-C71D49072C9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454647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 eaLnBrk="0" hangingPunct="0"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endParaRPr kumimoji="0" lang="en-US" altLang="zh-TW" smtClean="0"/>
          </a:p>
        </p:txBody>
      </p:sp>
      <p:sp>
        <p:nvSpPr>
          <p:cNvPr id="29" name="標題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5" name="文字版面配置區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28" name="內容版面配置區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8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015EA-CF20-4D76-9A13-D61088DB75C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490727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標題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日期版面配置區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頁尾版面配置區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C7A72-CD3D-43B3-A960-070D3A8A263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164059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頁尾版面配置區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35B69-D625-4586-9ACF-509C0055F65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06997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7B3D17-9ED3-4744-963D-8525455A1C9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222450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線接點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 eaLnBrk="0" hangingPunct="0"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endParaRPr kumimoji="0" lang="en-US" altLang="zh-TW" smtClean="0"/>
          </a:p>
        </p:txBody>
      </p:sp>
      <p:sp>
        <p:nvSpPr>
          <p:cNvPr id="12" name="標題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26" name="文字版面配置區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4" name="內容版面配置區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6" name="日期版面配置區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頁尾版面配置區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5C232-58CE-4BED-AB02-9B8640C010C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554320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圖片版面配置區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17" name="標題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26" name="文字版面配置區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75F3C-4329-4B94-BCA1-D7E9C2C5456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112484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7C9C4-E944-415B-9223-CA13F1B617B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090860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424D7-E59C-4D06-A3D3-4448379C374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4042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F0BEFD-9A50-4832-A876-DE8A6005488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42324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C8AFCE-28AF-45EE-9C7D-AAC991747B0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17315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5B5D60-CF14-4CB2-95C6-9AB6AC570FD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373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14F3AF-5802-4929-B232-BE6EF381321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25678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54D720-159D-4893-8DDD-EF58DF1D1EA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95275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51B294-6F99-4BB2-80D7-4402E256385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37801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894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894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894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pPr>
              <a:defRPr/>
            </a:pPr>
            <a:fld id="{BDBA8D56-721A-4F07-8ED0-62DA7742725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89" r:id="rId1"/>
    <p:sldLayoutId id="2147486390" r:id="rId2"/>
    <p:sldLayoutId id="2147486391" r:id="rId3"/>
    <p:sldLayoutId id="2147486392" r:id="rId4"/>
    <p:sldLayoutId id="2147486393" r:id="rId5"/>
    <p:sldLayoutId id="2147486394" r:id="rId6"/>
    <p:sldLayoutId id="2147486395" r:id="rId7"/>
    <p:sldLayoutId id="2147486396" r:id="rId8"/>
    <p:sldLayoutId id="2147486397" r:id="rId9"/>
    <p:sldLayoutId id="2147486398" r:id="rId10"/>
    <p:sldLayoutId id="214748639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新細明體" panose="02020500000000000000" pitchFamily="18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anose="02020500000000000000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anose="02020500000000000000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anose="02020500000000000000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PMingLiU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PMingLiU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PMingLiU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PMingLiU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新細明體" panose="02020500000000000000" pitchFamily="18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新細明體" panose="02020500000000000000" pitchFamily="18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新細明體" panose="02020500000000000000" pitchFamily="18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新細明體" panose="02020500000000000000" pitchFamily="18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新細明體" panose="02020500000000000000" pitchFamily="18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55000">
              <a:srgbClr val="F3F3F3"/>
            </a:gs>
            <a:gs pos="100000">
              <a:srgbClr val="FFFF0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圖片 7"/>
          <p:cNvPicPr>
            <a:picLocks noChangeAspect="1"/>
          </p:cNvPicPr>
          <p:nvPr/>
        </p:nvPicPr>
        <p:blipFill>
          <a:blip r:embed="rId13" cstate="print">
            <a:lum bright="12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4914900"/>
            <a:ext cx="24765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zh-CN" altLang="en-US"/>
          </a:p>
        </p:txBody>
      </p:sp>
      <p:pic>
        <p:nvPicPr>
          <p:cNvPr id="2057" name="圖片 8"/>
          <p:cNvPicPr>
            <a:picLocks noChangeAspect="1"/>
          </p:cNvPicPr>
          <p:nvPr/>
        </p:nvPicPr>
        <p:blipFill>
          <a:blip r:embed="rId14" cstate="print">
            <a:lum bright="34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19850"/>
            <a:ext cx="91440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  <p:sp>
        <p:nvSpPr>
          <p:cNvPr id="2059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kumimoji="0"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DBBE99E-996B-4B3A-98AA-EC36C569270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03" r:id="rId1"/>
    <p:sldLayoutId id="2147486404" r:id="rId2"/>
    <p:sldLayoutId id="2147486405" r:id="rId3"/>
    <p:sldLayoutId id="2147486406" r:id="rId4"/>
    <p:sldLayoutId id="2147486407" r:id="rId5"/>
    <p:sldLayoutId id="2147486408" r:id="rId6"/>
    <p:sldLayoutId id="2147486409" r:id="rId7"/>
    <p:sldLayoutId id="2147486410" r:id="rId8"/>
    <p:sldLayoutId id="2147486411" r:id="rId9"/>
    <p:sldLayoutId id="2147486412" r:id="rId10"/>
    <p:sldLayoutId id="214748641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aiandra GD" pitchFamily="34" charset="0"/>
          <a:ea typeface="微軟正黑體" pitchFamily="34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aiandra GD" pitchFamily="34" charset="0"/>
          <a:ea typeface="微軟正黑體" pitchFamily="34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aiandra GD" pitchFamily="34" charset="0"/>
          <a:ea typeface="微軟正黑體" pitchFamily="34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aiandra GD" pitchFamily="34" charset="0"/>
          <a:ea typeface="微軟正黑體" pitchFamily="34" charset="-120"/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 2" panose="05020102010507070707" pitchFamily="18" charset="2"/>
        <a:buChar char=""/>
        <a:defRPr sz="3200" kern="1200">
          <a:solidFill>
            <a:schemeClr val="tx1"/>
          </a:solidFill>
          <a:latin typeface="+mn-lt"/>
          <a:ea typeface="新細明體" panose="02020500000000000000" pitchFamily="18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Wingdings 2" panose="05020102010507070707" pitchFamily="18" charset="2"/>
        <a:buChar char="³"/>
        <a:defRPr sz="2800" kern="1200">
          <a:solidFill>
            <a:schemeClr val="tx1"/>
          </a:solidFill>
          <a:latin typeface="+mn-lt"/>
          <a:ea typeface="新細明體" panose="02020500000000000000" pitchFamily="18" charset="-12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9C007F"/>
        </a:buClr>
        <a:buSzPct val="60000"/>
        <a:buFont typeface="Wingdings 2" panose="05020102010507070707" pitchFamily="18" charset="2"/>
        <a:buChar char="®"/>
        <a:defRPr sz="2400" kern="1200">
          <a:solidFill>
            <a:schemeClr val="tx1"/>
          </a:solidFill>
          <a:latin typeface="+mn-lt"/>
          <a:ea typeface="新細明體" panose="02020500000000000000" pitchFamily="18" charset="-12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5BD3"/>
        </a:buClr>
        <a:buSzPct val="45000"/>
        <a:buFont typeface="Wingdings 2" panose="05020102010507070707" pitchFamily="18" charset="2"/>
        <a:buChar char="¯"/>
        <a:defRPr sz="2000" kern="1200">
          <a:solidFill>
            <a:schemeClr val="tx1"/>
          </a:solidFill>
          <a:latin typeface="+mn-lt"/>
          <a:ea typeface="新細明體" panose="02020500000000000000" pitchFamily="18" charset="-12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349E"/>
        </a:buClr>
        <a:buFont typeface="Wingdings 2" panose="05020102010507070707" pitchFamily="18" charset="2"/>
        <a:buChar char=""/>
        <a:defRPr sz="2000" kern="1200">
          <a:solidFill>
            <a:schemeClr val="tx1"/>
          </a:solidFill>
          <a:latin typeface="+mn-lt"/>
          <a:ea typeface="新細明體" panose="02020500000000000000" pitchFamily="18" charset="-120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 eaLnBrk="0" hangingPunct="0"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endParaRPr kumimoji="0" lang="en-US" altLang="zh-TW" smtClean="0"/>
          </a:p>
        </p:txBody>
      </p:sp>
      <p:sp>
        <p:nvSpPr>
          <p:cNvPr id="3077" name="文字版面配置區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11" name="日期版面配置區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 sz="1200">
                <a:solidFill>
                  <a:srgbClr val="D38E27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8" name="頁尾版面配置區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solidFill>
                  <a:srgbClr val="D38E27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solidFill>
                  <a:srgbClr val="D38E27"/>
                </a:solidFill>
              </a:defRPr>
            </a:lvl1pPr>
          </a:lstStyle>
          <a:p>
            <a:pPr>
              <a:defRPr/>
            </a:pPr>
            <a:fld id="{CCBFD2C4-C1FA-4FCE-83EE-FE458EF0294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0" name="標題版面配置區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 eaLnBrk="0" hangingPunct="0"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endParaRPr kumimoji="0" lang="en-US" altLang="zh-TW" smtClean="0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 eaLnBrk="0" hangingPunct="0"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endParaRPr kumimoji="0" lang="en-US" altLang="zh-TW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14" r:id="rId1"/>
    <p:sldLayoutId id="2147486415" r:id="rId2"/>
    <p:sldLayoutId id="2147486416" r:id="rId3"/>
    <p:sldLayoutId id="2147486400" r:id="rId4"/>
    <p:sldLayoutId id="2147486417" r:id="rId5"/>
    <p:sldLayoutId id="2147486401" r:id="rId6"/>
    <p:sldLayoutId id="2147486418" r:id="rId7"/>
    <p:sldLayoutId id="2147486419" r:id="rId8"/>
    <p:sldLayoutId id="2147486420" r:id="rId9"/>
    <p:sldLayoutId id="2147486402" r:id="rId10"/>
    <p:sldLayoutId id="214748642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微軟正黑體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微軟正黑體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微軟正黑體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微軟正黑體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微軟正黑體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微軟正黑體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微軟正黑體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微軟正黑體" pitchFamily="34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9.png"/><Relationship Id="rId4" Type="http://schemas.openxmlformats.org/officeDocument/2006/relationships/image" Target="../media/image3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7" Type="http://schemas.openxmlformats.org/officeDocument/2006/relationships/image" Target="../media/image5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0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49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40.png"/><Relationship Id="rId4" Type="http://schemas.openxmlformats.org/officeDocument/2006/relationships/image" Target="../media/image5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0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png"/><Relationship Id="rId4" Type="http://schemas.openxmlformats.org/officeDocument/2006/relationships/image" Target="../media/image6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image" Target="../media/image18.png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wmf"/><Relationship Id="rId11" Type="http://schemas.openxmlformats.org/officeDocument/2006/relationships/image" Target="../media/image16.png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5.png"/><Relationship Id="rId4" Type="http://schemas.openxmlformats.org/officeDocument/2006/relationships/image" Target="../media/image11.wmf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24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4"/>
          <p:cNvSpPr txBox="1">
            <a:spLocks noChangeArrowheads="1"/>
          </p:cNvSpPr>
          <p:nvPr/>
        </p:nvSpPr>
        <p:spPr bwMode="auto">
          <a:xfrm>
            <a:off x="663575" y="317500"/>
            <a:ext cx="8027988" cy="647700"/>
          </a:xfrm>
          <a:prstGeom prst="rect">
            <a:avLst/>
          </a:prstGeom>
          <a:solidFill>
            <a:srgbClr val="FFFF66"/>
          </a:solidFill>
          <a:ln w="6350">
            <a:solidFill>
              <a:srgbClr val="333399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50000"/>
              <a:buFont typeface="Wingdings 2" panose="05020102010507070707" pitchFamily="18" charset="2"/>
              <a:buChar char=""/>
              <a:defRPr sz="3200">
                <a:solidFill>
                  <a:schemeClr val="tx1"/>
                </a:solidFill>
                <a:latin typeface="Cambria" panose="020405030504060302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50000"/>
              <a:buFont typeface="Wingdings 2" panose="05020102010507070707" pitchFamily="18" charset="2"/>
              <a:buChar char="³"/>
              <a:defRPr sz="2800">
                <a:solidFill>
                  <a:schemeClr val="tx1"/>
                </a:solidFill>
                <a:latin typeface="Cambria" panose="020405030504060302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9C007F"/>
              </a:buClr>
              <a:buSzPct val="60000"/>
              <a:buFont typeface="Wingdings 2" panose="05020102010507070707" pitchFamily="18" charset="2"/>
              <a:buChar char="®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005BD3"/>
              </a:buClr>
              <a:buSzPct val="45000"/>
              <a:buFont typeface="Wingdings 2" panose="05020102010507070707" pitchFamily="18" charset="2"/>
              <a:buChar char="¯"/>
              <a:defRPr sz="2000">
                <a:solidFill>
                  <a:schemeClr val="tx1"/>
                </a:solidFill>
                <a:latin typeface="Cambria" panose="020405030504060302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00349E"/>
              </a:buClr>
              <a:buFont typeface="Wingdings 2" panose="05020102010507070707" pitchFamily="18" charset="2"/>
              <a:buChar char=""/>
              <a:defRPr sz="2000">
                <a:solidFill>
                  <a:schemeClr val="tx1"/>
                </a:solidFill>
                <a:latin typeface="Cambria" panose="020405030504060302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49E"/>
              </a:buClr>
              <a:buFont typeface="Wingdings 2" panose="05020102010507070707" pitchFamily="18" charset="2"/>
              <a:buChar char=""/>
              <a:defRPr sz="2000">
                <a:solidFill>
                  <a:schemeClr val="tx1"/>
                </a:solidFill>
                <a:latin typeface="Cambria" panose="020405030504060302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49E"/>
              </a:buClr>
              <a:buFont typeface="Wingdings 2" panose="05020102010507070707" pitchFamily="18" charset="2"/>
              <a:buChar char=""/>
              <a:defRPr sz="2000">
                <a:solidFill>
                  <a:schemeClr val="tx1"/>
                </a:solidFill>
                <a:latin typeface="Cambria" panose="020405030504060302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49E"/>
              </a:buClr>
              <a:buFont typeface="Wingdings 2" panose="05020102010507070707" pitchFamily="18" charset="2"/>
              <a:buChar char=""/>
              <a:defRPr sz="2000">
                <a:solidFill>
                  <a:schemeClr val="tx1"/>
                </a:solidFill>
                <a:latin typeface="Cambria" panose="020405030504060302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49E"/>
              </a:buClr>
              <a:buFont typeface="Wingdings 2" panose="05020102010507070707" pitchFamily="18" charset="2"/>
              <a:buChar char=""/>
              <a:defRPr sz="2000">
                <a:solidFill>
                  <a:schemeClr val="tx1"/>
                </a:solidFill>
                <a:latin typeface="Cambria" panose="020405030504060302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3600">
                <a:solidFill>
                  <a:srgbClr val="006600"/>
                </a:solidFill>
                <a:latin typeface="Monotype Corsiva" panose="03010101010201010101" pitchFamily="66" charset="0"/>
              </a:rPr>
              <a:t>     </a:t>
            </a:r>
            <a:r>
              <a:rPr lang="en-US" altLang="zh-TW" sz="2200">
                <a:solidFill>
                  <a:srgbClr val="006600"/>
                </a:solidFill>
                <a:latin typeface="Arial" panose="020B0604020202020204" pitchFamily="34" charset="0"/>
              </a:rPr>
              <a:t>                            Charmed Baryons</a:t>
            </a:r>
          </a:p>
        </p:txBody>
      </p:sp>
      <p:sp>
        <p:nvSpPr>
          <p:cNvPr id="25603" name="Text Box 8"/>
          <p:cNvSpPr txBox="1">
            <a:spLocks noChangeArrowheads="1"/>
          </p:cNvSpPr>
          <p:nvPr/>
        </p:nvSpPr>
        <p:spPr bwMode="auto">
          <a:xfrm>
            <a:off x="95250" y="311562"/>
            <a:ext cx="8991600" cy="646331"/>
          </a:xfrm>
          <a:prstGeom prst="rect">
            <a:avLst/>
          </a:prstGeom>
          <a:solidFill>
            <a:srgbClr val="FFC000"/>
          </a:solidFill>
          <a:ln w="3175">
            <a:solidFill>
              <a:srgbClr val="333399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50000"/>
              <a:buFont typeface="Wingdings 2" panose="05020102010507070707" pitchFamily="18" charset="2"/>
              <a:buChar char=""/>
              <a:defRPr sz="3200">
                <a:solidFill>
                  <a:schemeClr val="tx1"/>
                </a:solidFill>
                <a:latin typeface="Cambria" panose="020405030504060302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50000"/>
              <a:buFont typeface="Wingdings 2" panose="05020102010507070707" pitchFamily="18" charset="2"/>
              <a:buChar char="³"/>
              <a:defRPr sz="2800">
                <a:solidFill>
                  <a:schemeClr val="tx1"/>
                </a:solidFill>
                <a:latin typeface="Cambria" panose="020405030504060302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9C007F"/>
              </a:buClr>
              <a:buSzPct val="60000"/>
              <a:buFont typeface="Wingdings 2" panose="05020102010507070707" pitchFamily="18" charset="2"/>
              <a:buChar char="®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005BD3"/>
              </a:buClr>
              <a:buSzPct val="45000"/>
              <a:buFont typeface="Wingdings 2" panose="05020102010507070707" pitchFamily="18" charset="2"/>
              <a:buChar char="¯"/>
              <a:defRPr sz="2000">
                <a:solidFill>
                  <a:schemeClr val="tx1"/>
                </a:solidFill>
                <a:latin typeface="Cambria" panose="020405030504060302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00349E"/>
              </a:buClr>
              <a:buFont typeface="Wingdings 2" panose="05020102010507070707" pitchFamily="18" charset="2"/>
              <a:buChar char=""/>
              <a:defRPr sz="2000">
                <a:solidFill>
                  <a:schemeClr val="tx1"/>
                </a:solidFill>
                <a:latin typeface="Cambria" panose="020405030504060302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49E"/>
              </a:buClr>
              <a:buFont typeface="Wingdings 2" panose="05020102010507070707" pitchFamily="18" charset="2"/>
              <a:buChar char=""/>
              <a:defRPr sz="2000">
                <a:solidFill>
                  <a:schemeClr val="tx1"/>
                </a:solidFill>
                <a:latin typeface="Cambria" panose="020405030504060302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49E"/>
              </a:buClr>
              <a:buFont typeface="Wingdings 2" panose="05020102010507070707" pitchFamily="18" charset="2"/>
              <a:buChar char=""/>
              <a:defRPr sz="2000">
                <a:solidFill>
                  <a:schemeClr val="tx1"/>
                </a:solidFill>
                <a:latin typeface="Cambria" panose="020405030504060302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49E"/>
              </a:buClr>
              <a:buFont typeface="Wingdings 2" panose="05020102010507070707" pitchFamily="18" charset="2"/>
              <a:buChar char=""/>
              <a:defRPr sz="2000">
                <a:solidFill>
                  <a:schemeClr val="tx1"/>
                </a:solidFill>
                <a:latin typeface="Cambria" panose="020405030504060302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49E"/>
              </a:buClr>
              <a:buFont typeface="Wingdings 2" panose="05020102010507070707" pitchFamily="18" charset="2"/>
              <a:buChar char=""/>
              <a:defRPr sz="2000">
                <a:solidFill>
                  <a:schemeClr val="tx1"/>
                </a:solidFill>
                <a:latin typeface="Cambria" panose="020405030504060302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3600" dirty="0">
                <a:solidFill>
                  <a:srgbClr val="0000FF"/>
                </a:solidFill>
                <a:latin typeface="Monotype Corsiva" panose="03010101010201010101" pitchFamily="66" charset="0"/>
              </a:rPr>
              <a:t>      </a:t>
            </a:r>
            <a:r>
              <a:rPr lang="en-US" altLang="zh-TW" sz="3600" dirty="0" smtClean="0">
                <a:solidFill>
                  <a:srgbClr val="0000FF"/>
                </a:solidFill>
                <a:latin typeface="Monotype Corsiva" panose="03010101010201010101" pitchFamily="66" charset="0"/>
              </a:rPr>
              <a:t>Lifetimes of singly and doubly charmed baryons </a:t>
            </a:r>
            <a:endParaRPr lang="en-US" altLang="zh-TW" sz="3600" dirty="0">
              <a:solidFill>
                <a:srgbClr val="0000FF"/>
              </a:solidFill>
              <a:latin typeface="Monotype Corsiva" panose="03010101010201010101" pitchFamily="66" charset="0"/>
            </a:endParaRPr>
          </a:p>
        </p:txBody>
      </p:sp>
      <p:sp>
        <p:nvSpPr>
          <p:cNvPr id="25605" name="Text Box 10"/>
          <p:cNvSpPr txBox="1">
            <a:spLocks noChangeArrowheads="1"/>
          </p:cNvSpPr>
          <p:nvPr/>
        </p:nvSpPr>
        <p:spPr bwMode="auto">
          <a:xfrm>
            <a:off x="1883214" y="5187730"/>
            <a:ext cx="6159500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50000"/>
              <a:buFont typeface="Wingdings 2" panose="05020102010507070707" pitchFamily="18" charset="2"/>
              <a:buChar char=""/>
              <a:defRPr sz="3200">
                <a:solidFill>
                  <a:schemeClr val="tx1"/>
                </a:solidFill>
                <a:latin typeface="Cambria" panose="020405030504060302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50000"/>
              <a:buFont typeface="Wingdings 2" panose="05020102010507070707" pitchFamily="18" charset="2"/>
              <a:buChar char="³"/>
              <a:defRPr sz="2800">
                <a:solidFill>
                  <a:schemeClr val="tx1"/>
                </a:solidFill>
                <a:latin typeface="Cambria" panose="020405030504060302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9C007F"/>
              </a:buClr>
              <a:buSzPct val="60000"/>
              <a:buFont typeface="Wingdings 2" panose="05020102010507070707" pitchFamily="18" charset="2"/>
              <a:buChar char="®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005BD3"/>
              </a:buClr>
              <a:buSzPct val="45000"/>
              <a:buFont typeface="Wingdings 2" panose="05020102010507070707" pitchFamily="18" charset="2"/>
              <a:buChar char="¯"/>
              <a:defRPr sz="2000">
                <a:solidFill>
                  <a:schemeClr val="tx1"/>
                </a:solidFill>
                <a:latin typeface="Cambria" panose="020405030504060302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00349E"/>
              </a:buClr>
              <a:buFont typeface="Wingdings 2" panose="05020102010507070707" pitchFamily="18" charset="2"/>
              <a:buChar char=""/>
              <a:defRPr sz="2000">
                <a:solidFill>
                  <a:schemeClr val="tx1"/>
                </a:solidFill>
                <a:latin typeface="Cambria" panose="020405030504060302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49E"/>
              </a:buClr>
              <a:buFont typeface="Wingdings 2" panose="05020102010507070707" pitchFamily="18" charset="2"/>
              <a:buChar char=""/>
              <a:defRPr sz="2000">
                <a:solidFill>
                  <a:schemeClr val="tx1"/>
                </a:solidFill>
                <a:latin typeface="Cambria" panose="020405030504060302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49E"/>
              </a:buClr>
              <a:buFont typeface="Wingdings 2" panose="05020102010507070707" pitchFamily="18" charset="2"/>
              <a:buChar char=""/>
              <a:defRPr sz="2000">
                <a:solidFill>
                  <a:schemeClr val="tx1"/>
                </a:solidFill>
                <a:latin typeface="Cambria" panose="020405030504060302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49E"/>
              </a:buClr>
              <a:buFont typeface="Wingdings 2" panose="05020102010507070707" pitchFamily="18" charset="2"/>
              <a:buChar char=""/>
              <a:defRPr sz="2000">
                <a:solidFill>
                  <a:schemeClr val="tx1"/>
                </a:solidFill>
                <a:latin typeface="Cambria" panose="020405030504060302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49E"/>
              </a:buClr>
              <a:buFont typeface="Wingdings 2" panose="05020102010507070707" pitchFamily="18" charset="2"/>
              <a:buChar char=""/>
              <a:defRPr sz="2000">
                <a:solidFill>
                  <a:schemeClr val="tx1"/>
                </a:solidFill>
                <a:latin typeface="Cambria" panose="020405030504060302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200" dirty="0">
                <a:latin typeface="Arial" panose="020B0604020202020204" pitchFamily="34" charset="0"/>
              </a:rPr>
              <a:t>          </a:t>
            </a:r>
            <a:r>
              <a:rPr lang="en-US" altLang="zh-TW" sz="2200" dirty="0" smtClean="0">
                <a:latin typeface="Arial" panose="020B0604020202020204" pitchFamily="34" charset="0"/>
              </a:rPr>
              <a:t>       November 27, </a:t>
            </a:r>
            <a:r>
              <a:rPr lang="en-US" altLang="zh-TW" sz="2200" dirty="0">
                <a:latin typeface="Arial" panose="020B0604020202020204" pitchFamily="34" charset="0"/>
              </a:rPr>
              <a:t>2018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200" dirty="0">
                <a:latin typeface="Arial" panose="020B0604020202020204" pitchFamily="34" charset="0"/>
              </a:rPr>
              <a:t>                 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2515122" y="1801813"/>
            <a:ext cx="6764337" cy="1412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 2" panose="05020102010507070707" pitchFamily="18" charset="2"/>
              <a:buChar char=""/>
              <a:defRPr sz="3200">
                <a:solidFill>
                  <a:schemeClr val="tx1"/>
                </a:solidFill>
                <a:latin typeface="Cambria" panose="020405030504060302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0000"/>
              <a:buFont typeface="Wingdings 2" panose="05020102010507070707" pitchFamily="18" charset="2"/>
              <a:buChar char="³"/>
              <a:defRPr sz="2800">
                <a:solidFill>
                  <a:schemeClr val="tx1"/>
                </a:solidFill>
                <a:latin typeface="Cambria" panose="020405030504060302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C007F"/>
              </a:buClr>
              <a:buSzPct val="60000"/>
              <a:buFont typeface="Wingdings 2" panose="05020102010507070707" pitchFamily="18" charset="2"/>
              <a:buChar char="®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5BD3"/>
              </a:buClr>
              <a:buSzPct val="45000"/>
              <a:buFont typeface="Wingdings 2" panose="05020102010507070707" pitchFamily="18" charset="2"/>
              <a:buChar char="¯"/>
              <a:defRPr sz="2000">
                <a:solidFill>
                  <a:schemeClr val="tx1"/>
                </a:solidFill>
                <a:latin typeface="Cambria" panose="020405030504060302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349E"/>
              </a:buClr>
              <a:buFont typeface="Wingdings 2" panose="05020102010507070707" pitchFamily="18" charset="2"/>
              <a:buChar char=""/>
              <a:defRPr sz="2000">
                <a:solidFill>
                  <a:schemeClr val="tx1"/>
                </a:solidFill>
                <a:latin typeface="Cambria" panose="020405030504060302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49E"/>
              </a:buClr>
              <a:buFont typeface="Wingdings 2" panose="05020102010507070707" pitchFamily="18" charset="2"/>
              <a:buChar char=""/>
              <a:defRPr sz="2000">
                <a:solidFill>
                  <a:schemeClr val="tx1"/>
                </a:solidFill>
                <a:latin typeface="Cambria" panose="020405030504060302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49E"/>
              </a:buClr>
              <a:buFont typeface="Wingdings 2" panose="05020102010507070707" pitchFamily="18" charset="2"/>
              <a:buChar char=""/>
              <a:defRPr sz="2000">
                <a:solidFill>
                  <a:schemeClr val="tx1"/>
                </a:solidFill>
                <a:latin typeface="Cambria" panose="020405030504060302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49E"/>
              </a:buClr>
              <a:buFont typeface="Wingdings 2" panose="05020102010507070707" pitchFamily="18" charset="2"/>
              <a:buChar char=""/>
              <a:defRPr sz="2000">
                <a:solidFill>
                  <a:schemeClr val="tx1"/>
                </a:solidFill>
                <a:latin typeface="Cambria" panose="020405030504060302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49E"/>
              </a:buClr>
              <a:buFont typeface="Wingdings 2" panose="05020102010507070707" pitchFamily="18" charset="2"/>
              <a:buChar char=""/>
              <a:defRPr sz="2000">
                <a:solidFill>
                  <a:schemeClr val="tx1"/>
                </a:solidFill>
                <a:latin typeface="Cambria" panose="020405030504060302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0"/>
              </a:spcBef>
              <a:buClrTx/>
              <a:buSzTx/>
              <a:buFont typeface="Wingdings 2" panose="05020102010507070707" pitchFamily="18" charset="2"/>
              <a:buNone/>
              <a:defRPr/>
            </a:pPr>
            <a:r>
              <a:rPr lang="en-US" altLang="zh-TW" sz="2600" dirty="0" smtClean="0">
                <a:solidFill>
                  <a:srgbClr val="0000FF"/>
                </a:solidFill>
                <a:latin typeface="Arial Unicode MS" pitchFamily="34" charset="-120"/>
                <a:ea typeface="Arial Unicode MS" pitchFamily="34" charset="-120"/>
              </a:rPr>
              <a:t>       Hai-Yang Cheng </a:t>
            </a:r>
            <a:endParaRPr lang="zh-CN" altLang="en-US" sz="2600" dirty="0" smtClean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7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zh-TW" sz="2600" dirty="0" smtClean="0">
                <a:solidFill>
                  <a:srgbClr val="0000FF"/>
                </a:solidFill>
                <a:latin typeface="Arial Unicode MS" pitchFamily="34" charset="-120"/>
                <a:ea typeface="Arial Unicode MS" pitchFamily="34" charset="-120"/>
              </a:rPr>
              <a:t> </a:t>
            </a:r>
            <a:endParaRPr lang="zh-CN" altLang="en-US" sz="2600" dirty="0" smtClean="0">
              <a:solidFill>
                <a:srgbClr val="0000FF"/>
              </a:solidFill>
              <a:latin typeface="Arial Unicode MS" pitchFamily="34" charset="-120"/>
              <a:ea typeface="Arial Unicode MS" pitchFamily="34" charset="-120"/>
            </a:endParaRPr>
          </a:p>
          <a:p>
            <a:pPr eaLnBrk="1" hangingPunct="1">
              <a:lnSpc>
                <a:spcPct val="7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zh-TW" sz="2600" dirty="0" smtClean="0">
                <a:solidFill>
                  <a:srgbClr val="0000FF"/>
                </a:solidFill>
                <a:latin typeface="Arial Unicode MS" pitchFamily="34" charset="-120"/>
                <a:ea typeface="Arial Unicode MS" pitchFamily="34" charset="-120"/>
              </a:rPr>
              <a:t>       Academia </a:t>
            </a:r>
            <a:r>
              <a:rPr lang="en-US" altLang="zh-TW" sz="2600" dirty="0" err="1" smtClean="0">
                <a:solidFill>
                  <a:srgbClr val="0000FF"/>
                </a:solidFill>
                <a:latin typeface="Arial Unicode MS" pitchFamily="34" charset="-120"/>
                <a:ea typeface="Arial Unicode MS" pitchFamily="34" charset="-120"/>
              </a:rPr>
              <a:t>Sinica</a:t>
            </a:r>
            <a:endParaRPr lang="en-US" altLang="zh-TW" sz="2600" dirty="0" smtClean="0">
              <a:solidFill>
                <a:srgbClr val="0000FF"/>
              </a:solidFill>
              <a:latin typeface="Arial Unicode MS" pitchFamily="34" charset="-120"/>
              <a:ea typeface="Arial Unicode MS" pitchFamily="34" charset="-120"/>
            </a:endParaRPr>
          </a:p>
          <a:p>
            <a:pPr marL="0" indent="0" eaLnBrk="1" hangingPunct="1">
              <a:lnSpc>
                <a:spcPct val="80000"/>
              </a:lnSpc>
              <a:spcBef>
                <a:spcPct val="40000"/>
              </a:spcBef>
              <a:spcAft>
                <a:spcPct val="20000"/>
              </a:spcAft>
              <a:buClrTx/>
              <a:buSzTx/>
              <a:buFont typeface="Wingdings 2" panose="05020102010507070707" pitchFamily="18" charset="2"/>
              <a:buNone/>
              <a:defRPr/>
            </a:pPr>
            <a:endParaRPr lang="en-US" altLang="zh-TW" sz="2600" dirty="0" smtClean="0">
              <a:solidFill>
                <a:srgbClr val="0000FF"/>
              </a:solidFill>
              <a:latin typeface="Arial Unicode MS" pitchFamily="34" charset="-120"/>
              <a:ea typeface="Arial Unicode MS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52248" y="4468338"/>
            <a:ext cx="889175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600" dirty="0">
                <a:solidFill>
                  <a:srgbClr val="FF0000"/>
                </a:solidFill>
              </a:rPr>
              <a:t> </a:t>
            </a:r>
            <a:r>
              <a:rPr lang="en-US" altLang="zh-TW" sz="2600" dirty="0" smtClean="0">
                <a:solidFill>
                  <a:srgbClr val="FF0000"/>
                </a:solidFill>
              </a:rPr>
              <a:t>      2</a:t>
            </a:r>
            <a:r>
              <a:rPr lang="en-US" altLang="zh-TW" sz="2600" baseline="30000" dirty="0" smtClean="0">
                <a:solidFill>
                  <a:srgbClr val="FF0000"/>
                </a:solidFill>
              </a:rPr>
              <a:t>nd</a:t>
            </a:r>
            <a:r>
              <a:rPr lang="en-US" altLang="zh-TW" sz="2600" dirty="0" smtClean="0">
                <a:solidFill>
                  <a:srgbClr val="FF0000"/>
                </a:solidFill>
              </a:rPr>
              <a:t> Workshop on Parton Distribution Functions </a:t>
            </a:r>
            <a:endParaRPr lang="zh-TW" altLang="en-US" sz="2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14F3AF-5802-4929-B232-BE6EF381321D}" type="slidenum">
              <a:rPr lang="en-US" altLang="zh-TW" smtClean="0"/>
              <a:pPr>
                <a:defRPr/>
              </a:pPr>
              <a:t>10</a:t>
            </a:fld>
            <a:endParaRPr lang="en-US" altLang="zh-TW"/>
          </a:p>
        </p:txBody>
      </p:sp>
      <p:sp>
        <p:nvSpPr>
          <p:cNvPr id="3" name="投影片編號版面配置區 1"/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005B5DF-C46D-46AD-B03E-DCC0EED67FA1}" type="slidenum">
              <a:rPr lang="en-US" altLang="zh-TW" sz="1400" smtClean="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zh-TW" sz="1400" smtClean="0"/>
          </a:p>
        </p:txBody>
      </p:sp>
      <p:graphicFrame>
        <p:nvGraphicFramePr>
          <p:cNvPr id="4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770575"/>
              </p:ext>
            </p:extLst>
          </p:nvPr>
        </p:nvGraphicFramePr>
        <p:xfrm>
          <a:off x="915782" y="171601"/>
          <a:ext cx="5431579" cy="8646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2" name="方程式" r:id="rId3" imgW="2238120" imgH="329400" progId="">
                  <p:embed/>
                </p:oleObj>
              </mc:Choice>
              <mc:Fallback>
                <p:oleObj name="方程式" r:id="rId3" imgW="2238120" imgH="329400" progId="">
                  <p:embed/>
                  <p:pic>
                    <p:nvPicPr>
                      <p:cNvPr id="0" name="Picture 1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5782" y="171601"/>
                        <a:ext cx="5431579" cy="8646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文字方塊 2"/>
          <p:cNvSpPr txBox="1">
            <a:spLocks noChangeArrowheads="1"/>
          </p:cNvSpPr>
          <p:nvPr/>
        </p:nvSpPr>
        <p:spPr bwMode="auto">
          <a:xfrm>
            <a:off x="6589712" y="415025"/>
            <a:ext cx="25542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2000" b="0" dirty="0" smtClean="0">
                <a:solidFill>
                  <a:srgbClr val="FF0000"/>
                </a:solidFill>
                <a:latin typeface="Arial"/>
              </a:rPr>
              <a:t>A</a:t>
            </a:r>
            <a:r>
              <a:rPr lang="en-US" altLang="zh-TW" sz="2000" baseline="-25000" dirty="0" smtClean="0">
                <a:solidFill>
                  <a:srgbClr val="FF0000"/>
                </a:solidFill>
                <a:latin typeface="Arial"/>
              </a:rPr>
              <a:t>4</a:t>
            </a:r>
            <a:r>
              <a:rPr lang="en-US" altLang="zh-TW" sz="2000" dirty="0" smtClean="0">
                <a:solidFill>
                  <a:srgbClr val="FF0000"/>
                </a:solidFill>
              </a:rPr>
              <a:t>: dim-7 </a:t>
            </a:r>
            <a:r>
              <a:rPr lang="en-US" altLang="zh-TW" sz="2000" dirty="0">
                <a:solidFill>
                  <a:srgbClr val="FF0000"/>
                </a:solidFill>
              </a:rPr>
              <a:t>operators</a:t>
            </a:r>
            <a:endParaRPr lang="zh-TW" altLang="en-US" sz="2000" dirty="0">
              <a:solidFill>
                <a:srgbClr val="FF0000"/>
              </a:solidFill>
            </a:endParaRPr>
          </a:p>
        </p:txBody>
      </p:sp>
      <p:sp>
        <p:nvSpPr>
          <p:cNvPr id="7" name="文字方塊 5"/>
          <p:cNvSpPr txBox="1">
            <a:spLocks noChangeArrowheads="1"/>
          </p:cNvSpPr>
          <p:nvPr/>
        </p:nvSpPr>
        <p:spPr bwMode="auto">
          <a:xfrm>
            <a:off x="493251" y="4511274"/>
            <a:ext cx="822323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2000" dirty="0">
                <a:solidFill>
                  <a:srgbClr val="0000FF"/>
                </a:solidFill>
              </a:rPr>
              <a:t>o</a:t>
            </a:r>
            <a:r>
              <a:rPr lang="en-US" altLang="zh-TW" sz="2000" dirty="0" smtClean="0">
                <a:solidFill>
                  <a:srgbClr val="0000FF"/>
                </a:solidFill>
              </a:rPr>
              <a:t>btained by expanding forward scattering amplitude in light quark momentum and matching the result onto operators containing derivative insertions</a:t>
            </a:r>
            <a:endParaRPr lang="zh-TW" altLang="en-US" sz="2000" dirty="0">
              <a:solidFill>
                <a:srgbClr val="0000FF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1977241" y="3515096"/>
            <a:ext cx="74814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 err="1" smtClean="0"/>
              <a:t>Beneke</a:t>
            </a:r>
            <a:r>
              <a:rPr lang="en-US" altLang="zh-TW" sz="1400" dirty="0" smtClean="0"/>
              <a:t>, </a:t>
            </a:r>
            <a:r>
              <a:rPr lang="en-US" altLang="zh-TW" sz="1400" dirty="0" err="1" smtClean="0"/>
              <a:t>Buchalla</a:t>
            </a:r>
            <a:r>
              <a:rPr lang="en-US" altLang="zh-TW" sz="1400" dirty="0" smtClean="0"/>
              <a:t>, </a:t>
            </a:r>
            <a:r>
              <a:rPr lang="en-US" altLang="zh-TW" sz="1400" dirty="0" err="1" smtClean="0"/>
              <a:t>Dunietz</a:t>
            </a:r>
            <a:r>
              <a:rPr lang="en-US" altLang="zh-TW" sz="1400" dirty="0" smtClean="0"/>
              <a:t> (’96): width difference in </a:t>
            </a:r>
            <a:r>
              <a:rPr lang="en-US" altLang="zh-TW" sz="1400" b="0" dirty="0" smtClean="0">
                <a:latin typeface="Arial"/>
              </a:rPr>
              <a:t>B</a:t>
            </a:r>
            <a:r>
              <a:rPr lang="en-US" altLang="zh-TW" sz="1400" b="0" baseline="-25000" dirty="0" smtClean="0">
                <a:latin typeface="Arial"/>
              </a:rPr>
              <a:t>s</a:t>
            </a:r>
            <a:r>
              <a:rPr lang="en-US" altLang="zh-TW" sz="1400" b="0" dirty="0" smtClean="0">
                <a:latin typeface="Arial"/>
              </a:rPr>
              <a:t>-</a:t>
            </a:r>
            <a:r>
              <a:rPr lang="en-US" altLang="zh-TW" sz="1400" b="0" u="sng" dirty="0" smtClean="0">
                <a:latin typeface="Arial"/>
              </a:rPr>
              <a:t>B</a:t>
            </a:r>
            <a:r>
              <a:rPr lang="en-US" altLang="zh-TW" sz="1400" baseline="-25000" dirty="0" smtClean="0">
                <a:latin typeface="Arial"/>
              </a:rPr>
              <a:t>s</a:t>
            </a:r>
            <a:r>
              <a:rPr lang="en-US" altLang="zh-TW" sz="1400" dirty="0" smtClean="0"/>
              <a:t> system</a:t>
            </a:r>
          </a:p>
          <a:p>
            <a:r>
              <a:rPr lang="en-US" altLang="zh-TW" sz="1400" dirty="0" err="1" smtClean="0"/>
              <a:t>Gabbiani</a:t>
            </a:r>
            <a:r>
              <a:rPr lang="en-US" altLang="zh-TW" sz="1400" dirty="0" smtClean="0"/>
              <a:t>, </a:t>
            </a:r>
            <a:r>
              <a:rPr lang="en-US" altLang="zh-TW" sz="1400" dirty="0" err="1" smtClean="0"/>
              <a:t>Onishchenko</a:t>
            </a:r>
            <a:r>
              <a:rPr lang="en-US" altLang="zh-TW" sz="1400" dirty="0" smtClean="0"/>
              <a:t>, </a:t>
            </a:r>
            <a:r>
              <a:rPr lang="en-US" altLang="zh-TW" sz="1400" dirty="0" err="1" smtClean="0"/>
              <a:t>Petrov</a:t>
            </a:r>
            <a:r>
              <a:rPr lang="en-US" altLang="zh-TW" sz="1400" dirty="0" smtClean="0"/>
              <a:t> (’03,’04): lifetime difference of heavy hadrons</a:t>
            </a:r>
          </a:p>
          <a:p>
            <a:r>
              <a:rPr lang="en-US" altLang="zh-TW" sz="1400" dirty="0" smtClean="0"/>
              <a:t>Lenz, </a:t>
            </a:r>
            <a:r>
              <a:rPr lang="en-US" altLang="zh-TW" sz="1400" dirty="0" err="1" smtClean="0"/>
              <a:t>Rauh</a:t>
            </a:r>
            <a:r>
              <a:rPr lang="en-US" altLang="zh-TW" sz="1400" dirty="0" smtClean="0"/>
              <a:t> (’13): D meson lifetimes</a:t>
            </a:r>
            <a:endParaRPr lang="zh-TW" altLang="en-US" sz="14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647851" y="1188250"/>
            <a:ext cx="7944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solidFill>
                  <a:srgbClr val="0000FF"/>
                </a:solidFill>
              </a:rPr>
              <a:t>Consider </a:t>
            </a:r>
            <a:r>
              <a:rPr lang="en-US" altLang="zh-TW" sz="2000" dirty="0" err="1">
                <a:solidFill>
                  <a:srgbClr val="0000FF"/>
                </a:solidFill>
              </a:rPr>
              <a:t>s</a:t>
            </a:r>
            <a:r>
              <a:rPr lang="en-US" altLang="zh-TW" sz="2000" dirty="0" err="1" smtClean="0">
                <a:solidFill>
                  <a:srgbClr val="0000FF"/>
                </a:solidFill>
              </a:rPr>
              <a:t>ubleading</a:t>
            </a:r>
            <a:r>
              <a:rPr lang="en-US" altLang="zh-TW" sz="2000" dirty="0" smtClean="0">
                <a:solidFill>
                  <a:srgbClr val="0000FF"/>
                </a:solidFill>
              </a:rPr>
              <a:t> </a:t>
            </a:r>
            <a:r>
              <a:rPr lang="en-US" altLang="zh-TW" sz="2000" b="0" dirty="0" smtClean="0">
                <a:solidFill>
                  <a:srgbClr val="0000FF"/>
                </a:solidFill>
                <a:latin typeface="Arial"/>
              </a:rPr>
              <a:t>1/m</a:t>
            </a:r>
            <a:r>
              <a:rPr lang="en-US" altLang="zh-TW" sz="2000" baseline="-25000" dirty="0" smtClean="0">
                <a:solidFill>
                  <a:srgbClr val="0000FF"/>
                </a:solidFill>
                <a:latin typeface="Arial"/>
              </a:rPr>
              <a:t>c</a:t>
            </a:r>
            <a:r>
              <a:rPr lang="en-US" altLang="zh-TW" sz="2000" dirty="0" smtClean="0">
                <a:solidFill>
                  <a:srgbClr val="0000FF"/>
                </a:solidFill>
              </a:rPr>
              <a:t> corrections to spectator effects:</a:t>
            </a:r>
            <a:endParaRPr lang="zh-TW" altLang="en-US" sz="2000" dirty="0">
              <a:solidFill>
                <a:srgbClr val="0000FF"/>
              </a:solidFill>
            </a:endParaRPr>
          </a:p>
        </p:txBody>
      </p:sp>
      <p:pic>
        <p:nvPicPr>
          <p:cNvPr id="13" name="圖片 12" descr="screen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7828" y="1715565"/>
            <a:ext cx="8098971" cy="1657573"/>
          </a:xfrm>
          <a:prstGeom prst="rect">
            <a:avLst/>
          </a:prstGeom>
        </p:spPr>
      </p:pic>
      <p:sp>
        <p:nvSpPr>
          <p:cNvPr id="12" name="文字方塊 11"/>
          <p:cNvSpPr txBox="1"/>
          <p:nvPr/>
        </p:nvSpPr>
        <p:spPr>
          <a:xfrm>
            <a:off x="4451270" y="5270665"/>
            <a:ext cx="3819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 err="1" smtClean="0"/>
              <a:t>Gabbiani</a:t>
            </a:r>
            <a:r>
              <a:rPr lang="en-US" altLang="zh-TW" sz="1400" dirty="0" smtClean="0"/>
              <a:t>, </a:t>
            </a:r>
            <a:r>
              <a:rPr lang="en-US" altLang="zh-TW" sz="1400" dirty="0" err="1" smtClean="0"/>
              <a:t>Onishchenko</a:t>
            </a:r>
            <a:r>
              <a:rPr lang="en-US" altLang="zh-TW" sz="1400" dirty="0" smtClean="0"/>
              <a:t>, </a:t>
            </a:r>
            <a:r>
              <a:rPr lang="en-US" altLang="zh-TW" sz="1400" dirty="0" err="1" smtClean="0"/>
              <a:t>Petrov</a:t>
            </a:r>
            <a:r>
              <a:rPr lang="en-US" altLang="zh-TW" sz="1400" dirty="0" smtClean="0"/>
              <a:t> (’03,’04)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522511" y="5866410"/>
            <a:ext cx="80699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solidFill>
                  <a:srgbClr val="0000FF"/>
                </a:solidFill>
              </a:rPr>
              <a:t>Dim-7 4-quark operator is either 4-quark operator times </a:t>
            </a:r>
            <a:r>
              <a:rPr lang="en-US" altLang="zh-TW" sz="2000" b="0" dirty="0" err="1" smtClean="0">
                <a:solidFill>
                  <a:srgbClr val="0000FF"/>
                </a:solidFill>
                <a:latin typeface="Arial"/>
              </a:rPr>
              <a:t>m</a:t>
            </a:r>
            <a:r>
              <a:rPr lang="en-US" altLang="zh-TW" sz="2000" baseline="-25000" dirty="0" err="1" smtClean="0">
                <a:solidFill>
                  <a:srgbClr val="0000FF"/>
                </a:solidFill>
                <a:latin typeface="Arial"/>
              </a:rPr>
              <a:t>q</a:t>
            </a:r>
            <a:r>
              <a:rPr lang="en-US" altLang="zh-TW" sz="2000" dirty="0" smtClean="0">
                <a:solidFill>
                  <a:srgbClr val="0000FF"/>
                </a:solidFill>
              </a:rPr>
              <a:t> or</a:t>
            </a:r>
          </a:p>
          <a:p>
            <a:r>
              <a:rPr lang="en-US" altLang="zh-TW" sz="2000" dirty="0" smtClean="0">
                <a:solidFill>
                  <a:srgbClr val="0000FF"/>
                </a:solidFill>
              </a:rPr>
              <a:t> 4-quark operator with an additional or two derivatives</a:t>
            </a:r>
            <a:endParaRPr lang="zh-TW" altLang="en-US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66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14F3AF-5802-4929-B232-BE6EF381321D}" type="slidenum">
              <a:rPr lang="en-US" altLang="zh-TW" smtClean="0"/>
              <a:pPr>
                <a:defRPr/>
              </a:pPr>
              <a:t>11</a:t>
            </a:fld>
            <a:endParaRPr lang="en-US" altLang="zh-TW"/>
          </a:p>
        </p:txBody>
      </p:sp>
      <p:pic>
        <p:nvPicPr>
          <p:cNvPr id="3" name="圖片 2" descr="screen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9704" y="584479"/>
            <a:ext cx="8170223" cy="1805545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279070" y="130626"/>
            <a:ext cx="34438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n"/>
            </a:pPr>
            <a:r>
              <a:rPr lang="en-US" altLang="zh-TW" sz="2000" dirty="0" smtClean="0">
                <a:solidFill>
                  <a:srgbClr val="0000FF"/>
                </a:solidFill>
              </a:rPr>
              <a:t> to </a:t>
            </a:r>
            <a:r>
              <a:rPr lang="en-US" altLang="zh-TW" sz="2000" dirty="0" smtClean="0">
                <a:solidFill>
                  <a:srgbClr val="0000FF"/>
                </a:solidFill>
                <a:latin typeface="Arial"/>
              </a:rPr>
              <a:t>1/m</a:t>
            </a:r>
            <a:r>
              <a:rPr lang="en-US" altLang="zh-TW" sz="2000" baseline="-25000" dirty="0" smtClean="0">
                <a:solidFill>
                  <a:srgbClr val="0000FF"/>
                </a:solidFill>
                <a:latin typeface="Arial"/>
              </a:rPr>
              <a:t>c</a:t>
            </a:r>
            <a:r>
              <a:rPr lang="en-US" altLang="zh-TW" sz="2000" baseline="30000" dirty="0" smtClean="0">
                <a:solidFill>
                  <a:srgbClr val="0000FF"/>
                </a:solidFill>
              </a:rPr>
              <a:t>3</a:t>
            </a:r>
            <a:endParaRPr lang="zh-TW" altLang="en-US" sz="2000" baseline="30000" dirty="0">
              <a:solidFill>
                <a:srgbClr val="0000FF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90944" y="2600696"/>
            <a:ext cx="62820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n"/>
            </a:pPr>
            <a:r>
              <a:rPr lang="en-US" altLang="zh-TW" sz="2000" dirty="0" smtClean="0">
                <a:solidFill>
                  <a:srgbClr val="0000FF"/>
                </a:solidFill>
              </a:rPr>
              <a:t> with </a:t>
            </a:r>
            <a:r>
              <a:rPr lang="en-US" altLang="zh-TW" sz="2000" dirty="0" smtClean="0">
                <a:solidFill>
                  <a:srgbClr val="0000FF"/>
                </a:solidFill>
                <a:latin typeface="Arial"/>
              </a:rPr>
              <a:t>1/m</a:t>
            </a:r>
            <a:r>
              <a:rPr lang="en-US" altLang="zh-TW" sz="2000" baseline="-25000" dirty="0" smtClean="0">
                <a:solidFill>
                  <a:srgbClr val="0000FF"/>
                </a:solidFill>
                <a:latin typeface="Arial"/>
              </a:rPr>
              <a:t>c</a:t>
            </a:r>
            <a:r>
              <a:rPr lang="en-US" altLang="zh-TW" sz="2000" dirty="0" smtClean="0">
                <a:solidFill>
                  <a:srgbClr val="0000FF"/>
                </a:solidFill>
              </a:rPr>
              <a:t> corrections to spectator effects</a:t>
            </a:r>
            <a:endParaRPr lang="zh-TW" altLang="en-US" sz="2000" dirty="0">
              <a:solidFill>
                <a:srgbClr val="0000FF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730332" y="5064826"/>
            <a:ext cx="81999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en-US" altLang="zh-TW" sz="2000" dirty="0" smtClean="0">
                <a:solidFill>
                  <a:srgbClr val="FF0000"/>
                </a:solidFill>
                <a:latin typeface="+mj-lt"/>
                <a:sym typeface="Symbol"/>
              </a:rPr>
              <a:t> </a:t>
            </a:r>
            <a:r>
              <a:rPr lang="en-US" altLang="zh-TW" sz="2000" dirty="0" smtClean="0">
                <a:solidFill>
                  <a:srgbClr val="FF0000"/>
                </a:solidFill>
                <a:latin typeface="+mj-lt"/>
              </a:rPr>
              <a:t>(</a:t>
            </a:r>
            <a:r>
              <a:rPr lang="en-US" altLang="zh-TW" sz="2000" dirty="0" smtClean="0">
                <a:solidFill>
                  <a:srgbClr val="FF0000"/>
                </a:solidFill>
                <a:latin typeface="+mj-lt"/>
                <a:sym typeface="Symbol"/>
              </a:rPr>
              <a:t></a:t>
            </a:r>
            <a:r>
              <a:rPr lang="en-US" altLang="zh-TW" sz="2000" baseline="-25000" dirty="0" smtClean="0">
                <a:solidFill>
                  <a:srgbClr val="FF0000"/>
                </a:solidFill>
                <a:latin typeface="+mj-lt"/>
                <a:sym typeface="Symbol"/>
              </a:rPr>
              <a:t>c</a:t>
            </a:r>
            <a:r>
              <a:rPr lang="en-US" altLang="zh-TW" sz="2000" baseline="30000" dirty="0" smtClean="0">
                <a:solidFill>
                  <a:srgbClr val="FF0000"/>
                </a:solidFill>
                <a:latin typeface="+mj-lt"/>
              </a:rPr>
              <a:t>+</a:t>
            </a:r>
            <a:r>
              <a:rPr lang="en-US" altLang="zh-TW" sz="2000" dirty="0" smtClean="0">
                <a:solidFill>
                  <a:srgbClr val="FF0000"/>
                </a:solidFill>
                <a:latin typeface="+mj-lt"/>
              </a:rPr>
              <a:t>) enhanced, </a:t>
            </a:r>
            <a:r>
              <a:rPr lang="en-US" altLang="zh-TW" sz="2000" dirty="0" smtClean="0">
                <a:solidFill>
                  <a:srgbClr val="FF0000"/>
                </a:solidFill>
                <a:latin typeface="+mj-lt"/>
                <a:sym typeface="Symbol"/>
              </a:rPr>
              <a:t></a:t>
            </a:r>
            <a:r>
              <a:rPr lang="en-US" altLang="zh-TW" sz="2000" dirty="0" smtClean="0">
                <a:solidFill>
                  <a:srgbClr val="FF0000"/>
                </a:solidFill>
                <a:latin typeface="+mj-lt"/>
              </a:rPr>
              <a:t>(</a:t>
            </a:r>
            <a:r>
              <a:rPr lang="en-US" altLang="zh-TW" sz="2000" dirty="0" smtClean="0">
                <a:solidFill>
                  <a:srgbClr val="FF0000"/>
                </a:solidFill>
                <a:latin typeface="+mj-lt"/>
                <a:sym typeface="Symbol"/>
              </a:rPr>
              <a:t></a:t>
            </a:r>
            <a:r>
              <a:rPr lang="en-US" altLang="zh-TW" sz="2000" baseline="-25000" dirty="0" smtClean="0">
                <a:solidFill>
                  <a:srgbClr val="FF0000"/>
                </a:solidFill>
                <a:latin typeface="+mj-lt"/>
                <a:sym typeface="Symbol"/>
              </a:rPr>
              <a:t>c</a:t>
            </a:r>
            <a:r>
              <a:rPr lang="en-US" altLang="zh-TW" sz="2000" baseline="15000" dirty="0" smtClean="0">
                <a:solidFill>
                  <a:srgbClr val="FF0000"/>
                </a:solidFill>
                <a:latin typeface="+mj-lt"/>
                <a:sym typeface="Symbol"/>
              </a:rPr>
              <a:t>+</a:t>
            </a:r>
            <a:r>
              <a:rPr lang="en-US" altLang="zh-TW" sz="2000" dirty="0" smtClean="0">
                <a:solidFill>
                  <a:srgbClr val="FF0000"/>
                </a:solidFill>
                <a:latin typeface="+mj-lt"/>
              </a:rPr>
              <a:t>) suppressed                                      </a:t>
            </a:r>
          </a:p>
          <a:p>
            <a:r>
              <a:rPr lang="en-US" altLang="zh-TW" sz="2000" dirty="0">
                <a:solidFill>
                  <a:srgbClr val="FF0000"/>
                </a:solidFill>
                <a:latin typeface="+mj-lt"/>
                <a:sym typeface="Symbol"/>
              </a:rPr>
              <a:t> </a:t>
            </a:r>
            <a:r>
              <a:rPr lang="en-US" altLang="zh-TW" sz="2000" dirty="0" smtClean="0">
                <a:solidFill>
                  <a:srgbClr val="FF0000"/>
                </a:solidFill>
                <a:latin typeface="+mj-lt"/>
                <a:sym typeface="Symbol"/>
              </a:rPr>
              <a:t>   </a:t>
            </a:r>
            <a:r>
              <a:rPr lang="en-US" altLang="zh-TW" sz="2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zh-TW" sz="2000" dirty="0" smtClean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</a:t>
            </a:r>
            <a:r>
              <a:rPr lang="en-US" altLang="zh-TW" sz="2000" dirty="0" smtClean="0">
                <a:solidFill>
                  <a:srgbClr val="FF0000"/>
                </a:solidFill>
                <a:latin typeface="+mj-lt"/>
              </a:rPr>
              <a:t>(</a:t>
            </a:r>
            <a:r>
              <a:rPr lang="en-US" altLang="zh-TW" sz="2000" dirty="0" smtClean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</a:t>
            </a:r>
            <a:r>
              <a:rPr lang="en-US" altLang="zh-TW" sz="2000" baseline="-25000" dirty="0" smtClean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c</a:t>
            </a:r>
            <a:r>
              <a:rPr lang="en-US" altLang="zh-TW" sz="2000" baseline="30000" dirty="0" smtClean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+</a:t>
            </a:r>
            <a:r>
              <a:rPr lang="en-US" altLang="zh-TW" sz="2000" dirty="0" smtClean="0">
                <a:solidFill>
                  <a:srgbClr val="FF0000"/>
                </a:solidFill>
                <a:latin typeface="+mj-lt"/>
              </a:rPr>
              <a:t>)/</a:t>
            </a:r>
            <a:r>
              <a:rPr lang="en-US" altLang="zh-TW" sz="2000" dirty="0" smtClean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</a:t>
            </a:r>
            <a:r>
              <a:rPr lang="en-US" altLang="zh-TW" sz="2000" dirty="0" smtClean="0">
                <a:solidFill>
                  <a:srgbClr val="FF0000"/>
                </a:solidFill>
                <a:latin typeface="+mj-lt"/>
              </a:rPr>
              <a:t>(</a:t>
            </a:r>
            <a:r>
              <a:rPr lang="en-US" altLang="zh-TW" sz="2000" dirty="0" smtClean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</a:t>
            </a:r>
            <a:r>
              <a:rPr lang="en-US" altLang="zh-TW" sz="2000" baseline="-25000" dirty="0" smtClean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c</a:t>
            </a:r>
            <a:r>
              <a:rPr lang="en-US" altLang="zh-TW" sz="2000" baseline="30000" dirty="0" smtClean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+</a:t>
            </a:r>
            <a:r>
              <a:rPr lang="en-US" altLang="zh-TW" sz="2000" dirty="0" smtClean="0">
                <a:solidFill>
                  <a:srgbClr val="FF0000"/>
                </a:solidFill>
                <a:latin typeface="+mj-lt"/>
              </a:rPr>
              <a:t>) is increased from 1.05 to 1.88</a:t>
            </a:r>
          </a:p>
          <a:p>
            <a:endParaRPr lang="en-US" altLang="zh-TW" sz="2000" dirty="0" smtClean="0">
              <a:solidFill>
                <a:srgbClr val="FF0000"/>
              </a:solidFill>
              <a:latin typeface="+mj-lt"/>
            </a:endParaRPr>
          </a:p>
          <a:p>
            <a:pPr>
              <a:buFont typeface="Wingdings" pitchFamily="2" charset="2"/>
              <a:buChar char="l"/>
            </a:pPr>
            <a:r>
              <a:rPr lang="en-US" altLang="zh-TW" sz="2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zh-TW" sz="2000" dirty="0">
                <a:solidFill>
                  <a:srgbClr val="FF3399"/>
                </a:solidFill>
                <a:latin typeface="+mj-lt"/>
              </a:rPr>
              <a:t>Shortest-lived</a:t>
            </a:r>
            <a:r>
              <a:rPr lang="en-US" altLang="zh-TW" sz="2000" dirty="0" smtClean="0">
                <a:solidFill>
                  <a:srgbClr val="FF3399"/>
                </a:solidFill>
                <a:latin typeface="+mj-lt"/>
              </a:rPr>
              <a:t> </a:t>
            </a:r>
            <a:r>
              <a:rPr lang="en-US" altLang="zh-TW" sz="2000" dirty="0" smtClean="0">
                <a:solidFill>
                  <a:srgbClr val="FF3399"/>
                </a:solidFill>
                <a:latin typeface="+mj-lt"/>
                <a:sym typeface="Symbol"/>
              </a:rPr>
              <a:t></a:t>
            </a:r>
            <a:r>
              <a:rPr lang="en-US" altLang="zh-TW" sz="2000" baseline="-25000" dirty="0" smtClean="0">
                <a:solidFill>
                  <a:srgbClr val="FF3399"/>
                </a:solidFill>
                <a:latin typeface="+mj-lt"/>
                <a:sym typeface="Symbol"/>
              </a:rPr>
              <a:t>c</a:t>
            </a:r>
            <a:r>
              <a:rPr lang="en-US" altLang="zh-TW" sz="2000" dirty="0" smtClean="0">
                <a:solidFill>
                  <a:srgbClr val="FF3399"/>
                </a:solidFill>
                <a:latin typeface="+mj-lt"/>
              </a:rPr>
              <a:t> becomes longest-lived one after </a:t>
            </a:r>
            <a:r>
              <a:rPr lang="en-US" altLang="zh-TW" sz="2000" dirty="0">
                <a:solidFill>
                  <a:srgbClr val="FF3399"/>
                </a:solidFill>
                <a:latin typeface="Arial"/>
              </a:rPr>
              <a:t>1/m</a:t>
            </a:r>
            <a:r>
              <a:rPr lang="en-US" altLang="zh-TW" sz="2000" baseline="-25000" dirty="0">
                <a:solidFill>
                  <a:srgbClr val="FF3399"/>
                </a:solidFill>
                <a:latin typeface="Arial"/>
              </a:rPr>
              <a:t>c</a:t>
            </a:r>
            <a:r>
              <a:rPr lang="en-US" altLang="zh-TW" sz="2000" dirty="0">
                <a:solidFill>
                  <a:srgbClr val="FF3399"/>
                </a:solidFill>
              </a:rPr>
              <a:t> </a:t>
            </a:r>
            <a:endParaRPr lang="en-US" altLang="zh-TW" sz="2000" dirty="0" smtClean="0">
              <a:solidFill>
                <a:srgbClr val="FF3399"/>
              </a:solidFill>
            </a:endParaRPr>
          </a:p>
          <a:p>
            <a:r>
              <a:rPr lang="en-US" altLang="zh-TW" sz="2000" dirty="0">
                <a:solidFill>
                  <a:srgbClr val="FF3399"/>
                </a:solidFill>
              </a:rPr>
              <a:t> </a:t>
            </a:r>
            <a:r>
              <a:rPr lang="en-US" altLang="zh-TW" sz="2000" dirty="0" smtClean="0">
                <a:solidFill>
                  <a:srgbClr val="FF3399"/>
                </a:solidFill>
              </a:rPr>
              <a:t>   corrections !!!</a:t>
            </a:r>
            <a:endParaRPr lang="en-US" altLang="zh-TW" sz="2000" dirty="0" smtClean="0">
              <a:solidFill>
                <a:srgbClr val="FF3399"/>
              </a:solidFill>
              <a:latin typeface="+mj-lt"/>
            </a:endParaRPr>
          </a:p>
        </p:txBody>
      </p:sp>
      <p:pic>
        <p:nvPicPr>
          <p:cNvPr id="13" name="圖片 12" descr="screen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6146" y="3127978"/>
            <a:ext cx="8202840" cy="176759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 bwMode="auto">
          <a:xfrm>
            <a:off x="5207330" y="3544784"/>
            <a:ext cx="1371600" cy="63533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PMingLiU" pitchFamily="18" charset="-120"/>
            </a:endParaRPr>
          </a:p>
        </p:txBody>
      </p:sp>
      <p:sp>
        <p:nvSpPr>
          <p:cNvPr id="15" name="橢圓 14"/>
          <p:cNvSpPr/>
          <p:nvPr/>
        </p:nvSpPr>
        <p:spPr bwMode="auto">
          <a:xfrm>
            <a:off x="5991114" y="4471061"/>
            <a:ext cx="611579" cy="427511"/>
          </a:xfrm>
          <a:prstGeom prst="ellipse">
            <a:avLst/>
          </a:prstGeom>
          <a:noFill/>
          <a:ln w="28575" cap="flat" cmpd="sng" algn="ctr">
            <a:solidFill>
              <a:srgbClr val="9900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PMingLiU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14F3AF-5802-4929-B232-BE6EF381321D}" type="slidenum">
              <a:rPr lang="en-US" altLang="zh-TW" smtClean="0"/>
              <a:pPr>
                <a:defRPr/>
              </a:pPr>
              <a:t>12</a:t>
            </a:fld>
            <a:endParaRPr lang="en-US" altLang="zh-TW"/>
          </a:p>
        </p:txBody>
      </p:sp>
      <p:sp>
        <p:nvSpPr>
          <p:cNvPr id="4" name="文字方塊 3"/>
          <p:cNvSpPr txBox="1"/>
          <p:nvPr/>
        </p:nvSpPr>
        <p:spPr>
          <a:xfrm>
            <a:off x="1365662" y="2141654"/>
            <a:ext cx="56645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solidFill>
                  <a:srgbClr val="0000FF"/>
                </a:solidFill>
                <a:latin typeface="+mj-lt"/>
                <a:sym typeface="Symbol"/>
              </a:rPr>
              <a:t></a:t>
            </a:r>
            <a:r>
              <a:rPr lang="en-US" altLang="zh-TW" sz="2000" baseline="-25000" dirty="0" smtClean="0">
                <a:solidFill>
                  <a:srgbClr val="0000FF"/>
                </a:solidFill>
                <a:latin typeface="+mj-lt"/>
                <a:sym typeface="Symbol"/>
              </a:rPr>
              <a:t>+</a:t>
            </a:r>
            <a:r>
              <a:rPr lang="en-US" altLang="zh-TW" sz="2000" baseline="30000" dirty="0" err="1" smtClean="0">
                <a:solidFill>
                  <a:srgbClr val="0000FF"/>
                </a:solidFill>
                <a:latin typeface="+mj-lt"/>
              </a:rPr>
              <a:t>int</a:t>
            </a:r>
            <a:r>
              <a:rPr lang="en-US" altLang="zh-TW" sz="2000" baseline="300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zh-TW" sz="2000" dirty="0" smtClean="0">
                <a:solidFill>
                  <a:srgbClr val="0000FF"/>
                </a:solidFill>
                <a:latin typeface="+mj-lt"/>
              </a:rPr>
              <a:t>= </a:t>
            </a:r>
            <a:r>
              <a:rPr lang="en-US" altLang="zh-TW" sz="2000" dirty="0" smtClean="0">
                <a:solidFill>
                  <a:srgbClr val="0000FF"/>
                </a:solidFill>
                <a:latin typeface="+mj-lt"/>
                <a:sym typeface="Symbol"/>
              </a:rPr>
              <a:t></a:t>
            </a:r>
            <a:r>
              <a:rPr lang="en-US" altLang="zh-TW" sz="2000" baseline="-25000" dirty="0" smtClean="0">
                <a:solidFill>
                  <a:srgbClr val="0000FF"/>
                </a:solidFill>
                <a:latin typeface="+mj-lt"/>
                <a:sym typeface="Symbol"/>
              </a:rPr>
              <a:t>6</a:t>
            </a:r>
            <a:r>
              <a:rPr lang="en-US" altLang="zh-TW" sz="2000" baseline="30000" dirty="0" smtClean="0">
                <a:solidFill>
                  <a:srgbClr val="0000FF"/>
                </a:solidFill>
                <a:latin typeface="+mj-lt"/>
              </a:rPr>
              <a:t>int</a:t>
            </a:r>
            <a:r>
              <a:rPr lang="en-US" altLang="zh-TW" sz="2000" dirty="0" smtClean="0">
                <a:solidFill>
                  <a:srgbClr val="0000FF"/>
                </a:solidFill>
                <a:latin typeface="+mj-lt"/>
              </a:rPr>
              <a:t> + </a:t>
            </a:r>
            <a:r>
              <a:rPr lang="en-US" altLang="zh-TW" sz="2000" dirty="0" smtClean="0">
                <a:solidFill>
                  <a:srgbClr val="0000FF"/>
                </a:solidFill>
                <a:latin typeface="+mj-lt"/>
                <a:sym typeface="Symbol"/>
              </a:rPr>
              <a:t></a:t>
            </a:r>
            <a:r>
              <a:rPr lang="en-US" altLang="zh-TW" sz="2000" baseline="-25000" dirty="0" smtClean="0">
                <a:solidFill>
                  <a:srgbClr val="0000FF"/>
                </a:solidFill>
                <a:latin typeface="+mj-lt"/>
                <a:sym typeface="Symbol"/>
              </a:rPr>
              <a:t>7</a:t>
            </a:r>
            <a:r>
              <a:rPr lang="en-US" altLang="zh-TW" sz="2000" baseline="30000" dirty="0" smtClean="0">
                <a:solidFill>
                  <a:srgbClr val="0000FF"/>
                </a:solidFill>
                <a:latin typeface="+mj-lt"/>
              </a:rPr>
              <a:t>int</a:t>
            </a:r>
            <a:r>
              <a:rPr lang="en-US" altLang="zh-TW" sz="2000" dirty="0" smtClean="0">
                <a:solidFill>
                  <a:srgbClr val="0000FF"/>
                </a:solidFill>
                <a:latin typeface="+mj-lt"/>
                <a:sym typeface="Symbol"/>
              </a:rPr>
              <a:t>,            </a:t>
            </a:r>
            <a:r>
              <a:rPr lang="en-US" altLang="zh-TW" sz="2000" baseline="30000" dirty="0" smtClean="0">
                <a:solidFill>
                  <a:srgbClr val="0000FF"/>
                </a:solidFill>
                <a:latin typeface="+mj-lt"/>
                <a:sym typeface="Symbol"/>
              </a:rPr>
              <a:t>semi</a:t>
            </a:r>
            <a:r>
              <a:rPr lang="en-US" altLang="zh-TW" sz="2000" dirty="0" smtClean="0">
                <a:solidFill>
                  <a:srgbClr val="0000FF"/>
                </a:solidFill>
                <a:latin typeface="+mj-lt"/>
              </a:rPr>
              <a:t> = </a:t>
            </a:r>
            <a:r>
              <a:rPr lang="en-US" altLang="zh-TW" sz="2000" dirty="0" smtClean="0">
                <a:solidFill>
                  <a:srgbClr val="0000FF"/>
                </a:solidFill>
                <a:latin typeface="+mj-lt"/>
                <a:sym typeface="Symbol"/>
              </a:rPr>
              <a:t></a:t>
            </a:r>
            <a:r>
              <a:rPr lang="en-US" altLang="zh-TW" sz="2000" baseline="-25000" dirty="0" smtClean="0">
                <a:solidFill>
                  <a:srgbClr val="0000FF"/>
                </a:solidFill>
                <a:latin typeface="+mj-lt"/>
                <a:sym typeface="Symbol"/>
              </a:rPr>
              <a:t>6</a:t>
            </a:r>
            <a:r>
              <a:rPr lang="en-US" altLang="zh-TW" sz="2000" baseline="30000" dirty="0" smtClean="0">
                <a:solidFill>
                  <a:srgbClr val="0000FF"/>
                </a:solidFill>
                <a:latin typeface="+mj-lt"/>
              </a:rPr>
              <a:t>semi</a:t>
            </a:r>
            <a:r>
              <a:rPr lang="en-US" altLang="zh-TW" sz="2000" dirty="0" smtClean="0">
                <a:solidFill>
                  <a:srgbClr val="0000FF"/>
                </a:solidFill>
                <a:latin typeface="+mj-lt"/>
              </a:rPr>
              <a:t> + </a:t>
            </a:r>
            <a:r>
              <a:rPr lang="en-US" altLang="zh-TW" sz="2000" dirty="0" smtClean="0">
                <a:solidFill>
                  <a:srgbClr val="0000FF"/>
                </a:solidFill>
                <a:latin typeface="+mj-lt"/>
                <a:sym typeface="Symbol"/>
              </a:rPr>
              <a:t></a:t>
            </a:r>
            <a:r>
              <a:rPr lang="en-US" altLang="zh-TW" sz="2000" baseline="-25000" dirty="0" smtClean="0">
                <a:solidFill>
                  <a:srgbClr val="0000FF"/>
                </a:solidFill>
                <a:latin typeface="+mj-lt"/>
                <a:sym typeface="Symbol"/>
              </a:rPr>
              <a:t>7</a:t>
            </a:r>
            <a:r>
              <a:rPr lang="en-US" altLang="zh-TW" sz="2000" baseline="30000" dirty="0" smtClean="0">
                <a:solidFill>
                  <a:srgbClr val="0000FF"/>
                </a:solidFill>
                <a:latin typeface="+mj-lt"/>
              </a:rPr>
              <a:t>semi</a:t>
            </a:r>
            <a:endParaRPr lang="zh-TW" altLang="en-US" sz="20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39387" y="2687921"/>
            <a:ext cx="84967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solidFill>
                  <a:srgbClr val="0000FF"/>
                </a:solidFill>
                <a:latin typeface="+mj-lt"/>
              </a:rPr>
              <a:t>Destructive contributions from </a:t>
            </a:r>
            <a:r>
              <a:rPr lang="en-US" altLang="zh-TW" sz="2000" dirty="0" smtClean="0">
                <a:solidFill>
                  <a:srgbClr val="0000FF"/>
                </a:solidFill>
                <a:latin typeface="+mj-lt"/>
                <a:sym typeface="Symbol"/>
              </a:rPr>
              <a:t></a:t>
            </a:r>
            <a:r>
              <a:rPr lang="en-US" altLang="zh-TW" sz="2000" baseline="-25000" dirty="0" smtClean="0">
                <a:solidFill>
                  <a:srgbClr val="0000FF"/>
                </a:solidFill>
                <a:latin typeface="+mj-lt"/>
                <a:sym typeface="Symbol"/>
              </a:rPr>
              <a:t>7</a:t>
            </a:r>
            <a:r>
              <a:rPr lang="en-US" altLang="zh-TW" sz="2000" baseline="30000" dirty="0" smtClean="0">
                <a:solidFill>
                  <a:srgbClr val="0000FF"/>
                </a:solidFill>
                <a:latin typeface="+mj-lt"/>
              </a:rPr>
              <a:t>int</a:t>
            </a:r>
            <a:r>
              <a:rPr lang="en-US" altLang="zh-TW" sz="2000" dirty="0" smtClean="0">
                <a:solidFill>
                  <a:srgbClr val="0000FF"/>
                </a:solidFill>
                <a:latin typeface="+mj-lt"/>
              </a:rPr>
              <a:t> &amp; </a:t>
            </a:r>
            <a:r>
              <a:rPr lang="en-US" altLang="zh-TW" sz="2000" dirty="0" smtClean="0">
                <a:solidFill>
                  <a:srgbClr val="0000FF"/>
                </a:solidFill>
                <a:latin typeface="+mj-lt"/>
                <a:sym typeface="Symbol"/>
              </a:rPr>
              <a:t></a:t>
            </a:r>
            <a:r>
              <a:rPr lang="en-US" altLang="zh-TW" sz="2000" baseline="-25000" dirty="0" smtClean="0">
                <a:solidFill>
                  <a:srgbClr val="0000FF"/>
                </a:solidFill>
                <a:latin typeface="+mj-lt"/>
                <a:sym typeface="Symbol"/>
              </a:rPr>
              <a:t>7</a:t>
            </a:r>
            <a:r>
              <a:rPr lang="en-US" altLang="zh-TW" sz="2000" baseline="30000" dirty="0" smtClean="0">
                <a:solidFill>
                  <a:srgbClr val="0000FF"/>
                </a:solidFill>
                <a:latin typeface="+mj-lt"/>
              </a:rPr>
              <a:t>semi</a:t>
            </a:r>
            <a:r>
              <a:rPr lang="en-US" altLang="zh-TW" sz="2000" dirty="0" smtClean="0">
                <a:solidFill>
                  <a:srgbClr val="0000FF"/>
                </a:solidFill>
                <a:latin typeface="+mj-lt"/>
              </a:rPr>
              <a:t> are too large to justify the validity of HQE</a:t>
            </a:r>
            <a:endParaRPr lang="zh-TW" altLang="en-US" sz="20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4304801" y="4011318"/>
            <a:ext cx="43819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solidFill>
                  <a:srgbClr val="0000FF"/>
                </a:solidFill>
                <a:latin typeface="+mj-lt"/>
              </a:rPr>
              <a:t>Introduce a parameter </a:t>
            </a:r>
            <a:r>
              <a:rPr lang="en-US" altLang="zh-TW" sz="2000" dirty="0" smtClean="0">
                <a:solidFill>
                  <a:srgbClr val="0000FF"/>
                </a:solidFill>
                <a:latin typeface="+mj-lt"/>
                <a:sym typeface="Symbol"/>
              </a:rPr>
              <a:t></a:t>
            </a:r>
            <a:r>
              <a:rPr lang="en-US" altLang="zh-TW" sz="2000" dirty="0" smtClean="0">
                <a:solidFill>
                  <a:srgbClr val="0000FF"/>
                </a:solidFill>
                <a:latin typeface="+mj-lt"/>
              </a:rPr>
              <a:t> to describe the degree of suppression for </a:t>
            </a:r>
            <a:r>
              <a:rPr lang="en-US" altLang="zh-TW" sz="2000" dirty="0" smtClean="0">
                <a:solidFill>
                  <a:srgbClr val="0000FF"/>
                </a:solidFill>
                <a:latin typeface="+mj-lt"/>
                <a:sym typeface="Symbol"/>
              </a:rPr>
              <a:t></a:t>
            </a:r>
            <a:r>
              <a:rPr lang="en-US" altLang="zh-TW" sz="2000" baseline="-25000" dirty="0" smtClean="0">
                <a:solidFill>
                  <a:srgbClr val="0000FF"/>
                </a:solidFill>
                <a:latin typeface="+mj-lt"/>
                <a:sym typeface="Symbol"/>
              </a:rPr>
              <a:t>7</a:t>
            </a:r>
            <a:r>
              <a:rPr lang="en-US" altLang="zh-TW" sz="2000" baseline="30000" dirty="0" smtClean="0">
                <a:solidFill>
                  <a:srgbClr val="0000FF"/>
                </a:solidFill>
                <a:latin typeface="+mj-lt"/>
              </a:rPr>
              <a:t>int</a:t>
            </a:r>
            <a:r>
              <a:rPr lang="en-US" altLang="zh-TW" sz="2000" dirty="0" smtClean="0">
                <a:solidFill>
                  <a:srgbClr val="0000FF"/>
                </a:solidFill>
                <a:latin typeface="+mj-lt"/>
              </a:rPr>
              <a:t> &amp; </a:t>
            </a:r>
            <a:r>
              <a:rPr lang="en-US" altLang="zh-TW" sz="2000" dirty="0" smtClean="0">
                <a:solidFill>
                  <a:srgbClr val="0000FF"/>
                </a:solidFill>
                <a:latin typeface="+mj-lt"/>
                <a:sym typeface="Symbol"/>
              </a:rPr>
              <a:t></a:t>
            </a:r>
            <a:r>
              <a:rPr lang="en-US" altLang="zh-TW" sz="2000" baseline="-25000" dirty="0" smtClean="0">
                <a:solidFill>
                  <a:srgbClr val="0000FF"/>
                </a:solidFill>
                <a:latin typeface="+mj-lt"/>
                <a:sym typeface="Symbol"/>
              </a:rPr>
              <a:t>7</a:t>
            </a:r>
            <a:r>
              <a:rPr lang="en-US" altLang="zh-TW" sz="2000" baseline="30000" dirty="0" smtClean="0">
                <a:solidFill>
                  <a:srgbClr val="0000FF"/>
                </a:solidFill>
                <a:latin typeface="+mj-lt"/>
              </a:rPr>
              <a:t>semi</a:t>
            </a:r>
            <a:r>
              <a:rPr lang="en-US" altLang="zh-TW" sz="2000" dirty="0" smtClean="0">
                <a:solidFill>
                  <a:srgbClr val="0000FF"/>
                </a:solidFill>
                <a:latin typeface="+mj-lt"/>
              </a:rPr>
              <a:t> </a:t>
            </a:r>
            <a:endParaRPr lang="zh-TW" altLang="en-US" sz="20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4328079" y="5252293"/>
            <a:ext cx="44294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solidFill>
                  <a:srgbClr val="0000FF"/>
                </a:solidFill>
                <a:latin typeface="+mj-lt"/>
              </a:rPr>
              <a:t>G</a:t>
            </a:r>
            <a:r>
              <a:rPr lang="en-US" altLang="zh-TW" sz="2000" dirty="0" smtClean="0">
                <a:solidFill>
                  <a:srgbClr val="0000FF"/>
                </a:solidFill>
                <a:latin typeface="+mj-lt"/>
              </a:rPr>
              <a:t>uideline for </a:t>
            </a:r>
            <a:r>
              <a:rPr lang="en-US" altLang="zh-TW" sz="2000" dirty="0" smtClean="0">
                <a:solidFill>
                  <a:srgbClr val="0000FF"/>
                </a:solidFill>
                <a:latin typeface="+mj-lt"/>
                <a:sym typeface="Symbol"/>
              </a:rPr>
              <a:t></a:t>
            </a:r>
            <a:r>
              <a:rPr lang="en-US" altLang="zh-TW" sz="2000" dirty="0" smtClean="0">
                <a:solidFill>
                  <a:srgbClr val="0000FF"/>
                </a:solidFill>
                <a:latin typeface="+mj-lt"/>
              </a:rPr>
              <a:t>: positive </a:t>
            </a:r>
            <a:r>
              <a:rPr lang="en-US" altLang="zh-TW" sz="2000" dirty="0" smtClean="0">
                <a:solidFill>
                  <a:srgbClr val="0000FF"/>
                </a:solidFill>
                <a:latin typeface="+mj-lt"/>
                <a:sym typeface="Symbol"/>
              </a:rPr>
              <a:t></a:t>
            </a:r>
            <a:r>
              <a:rPr lang="en-US" altLang="zh-TW" sz="2000" baseline="-25000" dirty="0" smtClean="0">
                <a:solidFill>
                  <a:srgbClr val="0000FF"/>
                </a:solidFill>
                <a:latin typeface="+mj-lt"/>
                <a:sym typeface="Symbol"/>
              </a:rPr>
              <a:t>+</a:t>
            </a:r>
            <a:r>
              <a:rPr lang="en-US" altLang="zh-TW" sz="2000" baseline="30000" dirty="0" err="1" smtClean="0">
                <a:solidFill>
                  <a:srgbClr val="0000FF"/>
                </a:solidFill>
                <a:latin typeface="+mj-lt"/>
              </a:rPr>
              <a:t>int</a:t>
            </a:r>
            <a:r>
              <a:rPr lang="en-US" altLang="zh-TW" sz="2000" dirty="0" smtClean="0">
                <a:solidFill>
                  <a:srgbClr val="0000FF"/>
                </a:solidFill>
                <a:latin typeface="+mj-lt"/>
              </a:rPr>
              <a:t>  &amp; </a:t>
            </a:r>
            <a:r>
              <a:rPr lang="en-US" altLang="zh-TW" sz="2000" dirty="0" smtClean="0">
                <a:solidFill>
                  <a:srgbClr val="0000FF"/>
                </a:solidFill>
                <a:latin typeface="+mj-lt"/>
                <a:sym typeface="Symbol"/>
              </a:rPr>
              <a:t></a:t>
            </a:r>
            <a:r>
              <a:rPr lang="en-US" altLang="zh-TW" sz="2000" baseline="30000" dirty="0" smtClean="0">
                <a:solidFill>
                  <a:srgbClr val="0000FF"/>
                </a:solidFill>
                <a:latin typeface="+mj-lt"/>
                <a:sym typeface="Symbol"/>
              </a:rPr>
              <a:t>semi</a:t>
            </a:r>
            <a:r>
              <a:rPr lang="en-US" altLang="zh-TW" sz="2000" dirty="0" smtClean="0">
                <a:solidFill>
                  <a:srgbClr val="0000FF"/>
                </a:solidFill>
                <a:latin typeface="+mj-lt"/>
                <a:sym typeface="Symbol"/>
              </a:rPr>
              <a:t> with results close to that of </a:t>
            </a:r>
            <a:r>
              <a:rPr lang="en-US" altLang="zh-TW" sz="2000" baseline="-25000" dirty="0" smtClean="0">
                <a:solidFill>
                  <a:srgbClr val="0000FF"/>
                </a:solidFill>
                <a:latin typeface="+mj-lt"/>
                <a:sym typeface="Symbol"/>
              </a:rPr>
              <a:t>c</a:t>
            </a:r>
            <a:endParaRPr lang="zh-TW" altLang="en-US" sz="2000" baseline="-25000" dirty="0">
              <a:solidFill>
                <a:srgbClr val="0000FF"/>
              </a:solidFill>
              <a:latin typeface="+mj-lt"/>
            </a:endParaRPr>
          </a:p>
        </p:txBody>
      </p:sp>
      <p:pic>
        <p:nvPicPr>
          <p:cNvPr id="18" name="圖片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01" y="3972404"/>
            <a:ext cx="3570895" cy="23925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56" y="285168"/>
            <a:ext cx="7623827" cy="1330474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 bwMode="auto">
          <a:xfrm>
            <a:off x="3820496" y="157655"/>
            <a:ext cx="2243973" cy="157655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PMingLiU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14F3AF-5802-4929-B232-BE6EF381321D}" type="slidenum">
              <a:rPr lang="en-US" altLang="zh-TW" smtClean="0"/>
              <a:pPr>
                <a:defRPr/>
              </a:pPr>
              <a:t>13</a:t>
            </a:fld>
            <a:endParaRPr lang="en-US" altLang="zh-TW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1744717" y="3966275"/>
                <a:ext cx="5129049" cy="486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 smtClean="0">
                    <a:solidFill>
                      <a:srgbClr val="FF0000"/>
                    </a:solidFill>
                  </a:rPr>
                  <a:t> 2.3</a:t>
                </a:r>
                <a14:m>
                  <m:oMath xmlns:m="http://schemas.openxmlformats.org/officeDocument/2006/math">
                    <m:r>
                      <a:rPr lang="en-US" altLang="zh-TW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𝟏𝟑</m:t>
                        </m:r>
                      </m:sup>
                    </m:sSup>
                    <m:r>
                      <a:rPr lang="en-US" altLang="zh-TW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altLang="zh-TW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zh-TW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𝝉</m:t>
                    </m:r>
                    <m:d>
                      <m:d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𝛀</m:t>
                            </m:r>
                          </m:e>
                          <m:sub>
                            <m: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</m:sub>
                          <m:sup>
                            <m:r>
                              <a:rPr lang="en-US" altLang="zh-TW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bSup>
                      </m:e>
                    </m:d>
                    <m:r>
                      <a:rPr lang="en-US" altLang="zh-TW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zh-TW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altLang="zh-TW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TW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altLang="zh-TW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𝟏𝟑</m:t>
                        </m:r>
                      </m:sup>
                    </m:sSup>
                    <m:r>
                      <a:rPr lang="en-US" altLang="zh-TW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4717" y="3966275"/>
                <a:ext cx="5129049" cy="486993"/>
              </a:xfrm>
              <a:prstGeom prst="rect">
                <a:avLst/>
              </a:prstGeom>
              <a:blipFill>
                <a:blip r:embed="rId2" cstate="print"/>
                <a:stretch>
                  <a:fillRect t="-5000" b="-1625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1859100" y="2876241"/>
                <a:ext cx="46941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zh-TW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TW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𝟏𝟔</m:t>
                      </m:r>
                      <m:r>
                        <a:rPr lang="en-US" altLang="zh-TW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altLang="zh-TW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𝜶</m:t>
                      </m:r>
                      <m:r>
                        <a:rPr lang="en-US" altLang="zh-TW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altLang="zh-TW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zh-TW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TW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𝟑𝟐</m:t>
                      </m:r>
                    </m:oMath>
                  </m:oMathPara>
                </a14:m>
                <a:endParaRPr lang="zh-TW" alt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9100" y="2876241"/>
                <a:ext cx="4694100" cy="430887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字方塊 6"/>
          <p:cNvSpPr txBox="1"/>
          <p:nvPr/>
        </p:nvSpPr>
        <p:spPr>
          <a:xfrm>
            <a:off x="2216215" y="4745684"/>
            <a:ext cx="4186051" cy="43088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</a:t>
            </a:r>
            <a:r>
              <a:rPr lang="en-US" altLang="zh-TW" dirty="0" smtClean="0">
                <a:solidFill>
                  <a:srgbClr val="FF0000"/>
                </a:solidFill>
              </a:rPr>
              <a:t>(</a:t>
            </a:r>
            <a:r>
              <a:rPr lang="en-US" altLang="zh-TW" dirty="0" smtClean="0">
                <a:solidFill>
                  <a:srgbClr val="FF0000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</a:t>
            </a:r>
            <a:r>
              <a:rPr lang="en-US" altLang="zh-TW" baseline="-25000" dirty="0" smtClean="0">
                <a:solidFill>
                  <a:srgbClr val="FF0000"/>
                </a:solidFill>
                <a:sym typeface="Symbol" panose="05050102010706020507" pitchFamily="18" charset="2"/>
              </a:rPr>
              <a:t>c</a:t>
            </a:r>
            <a:r>
              <a:rPr lang="en-US" altLang="zh-TW" baseline="30000" dirty="0" smtClean="0">
                <a:solidFill>
                  <a:srgbClr val="FF0000"/>
                </a:solidFill>
                <a:sym typeface="Symbol" panose="05050102010706020507" pitchFamily="18" charset="2"/>
              </a:rPr>
              <a:t>+</a:t>
            </a:r>
            <a:r>
              <a:rPr lang="en-US" altLang="zh-TW" dirty="0" smtClean="0">
                <a:solidFill>
                  <a:srgbClr val="FF0000"/>
                </a:solidFill>
              </a:rPr>
              <a:t>) &gt; </a:t>
            </a:r>
            <a:r>
              <a:rPr lang="en-US" altLang="zh-TW" dirty="0" smtClean="0">
                <a:solidFill>
                  <a:srgbClr val="FF0000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</a:t>
            </a:r>
            <a:r>
              <a:rPr lang="en-US" altLang="zh-TW" dirty="0" smtClean="0">
                <a:solidFill>
                  <a:srgbClr val="FF0000"/>
                </a:solidFill>
              </a:rPr>
              <a:t>(</a:t>
            </a:r>
            <a:r>
              <a:rPr lang="en-US" altLang="zh-TW" dirty="0" smtClean="0">
                <a:solidFill>
                  <a:srgbClr val="FF0000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</a:t>
            </a:r>
            <a:r>
              <a:rPr lang="en-US" altLang="zh-TW" baseline="-25000" dirty="0" smtClean="0">
                <a:solidFill>
                  <a:srgbClr val="FF0000"/>
                </a:solidFill>
                <a:sym typeface="Symbol" panose="05050102010706020507" pitchFamily="18" charset="2"/>
              </a:rPr>
              <a:t>c</a:t>
            </a:r>
            <a:r>
              <a:rPr lang="en-US" altLang="zh-TW" baseline="30000" dirty="0" smtClean="0">
                <a:solidFill>
                  <a:srgbClr val="FF0000"/>
                </a:solidFill>
                <a:sym typeface="Symbol" panose="05050102010706020507" pitchFamily="18" charset="2"/>
              </a:rPr>
              <a:t>0</a:t>
            </a:r>
            <a:r>
              <a:rPr lang="en-US" altLang="zh-TW" dirty="0" smtClean="0">
                <a:solidFill>
                  <a:srgbClr val="FF0000"/>
                </a:solidFill>
              </a:rPr>
              <a:t>) &gt;</a:t>
            </a:r>
            <a:r>
              <a:rPr lang="zh-TW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</a:t>
            </a:r>
            <a:r>
              <a:rPr lang="en-US" altLang="zh-TW" dirty="0" smtClean="0">
                <a:solidFill>
                  <a:srgbClr val="FF0000"/>
                </a:solidFill>
              </a:rPr>
              <a:t>(</a:t>
            </a:r>
            <a:r>
              <a:rPr lang="en-US" altLang="zh-TW" dirty="0" smtClean="0">
                <a:solidFill>
                  <a:srgbClr val="FF0000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</a:t>
            </a:r>
            <a:r>
              <a:rPr lang="en-US" altLang="zh-TW" baseline="-25000" dirty="0" smtClean="0">
                <a:solidFill>
                  <a:srgbClr val="FF0000"/>
                </a:solidFill>
                <a:sym typeface="Symbol" panose="05050102010706020507" pitchFamily="18" charset="2"/>
              </a:rPr>
              <a:t>c</a:t>
            </a:r>
            <a:r>
              <a:rPr lang="en-US" altLang="zh-TW" baseline="30000" dirty="0" smtClean="0">
                <a:solidFill>
                  <a:srgbClr val="FF0000"/>
                </a:solidFill>
                <a:sym typeface="Symbol" panose="05050102010706020507" pitchFamily="18" charset="2"/>
              </a:rPr>
              <a:t>+</a:t>
            </a:r>
            <a:r>
              <a:rPr lang="en-US" altLang="zh-TW" dirty="0" smtClean="0">
                <a:solidFill>
                  <a:srgbClr val="FF0000"/>
                </a:solidFill>
              </a:rPr>
              <a:t>) &gt; </a:t>
            </a:r>
            <a:r>
              <a:rPr lang="en-US" altLang="zh-TW" dirty="0" smtClean="0">
                <a:solidFill>
                  <a:srgbClr val="FF0000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</a:t>
            </a:r>
            <a:r>
              <a:rPr lang="en-US" altLang="zh-TW" dirty="0" smtClean="0">
                <a:solidFill>
                  <a:srgbClr val="FF0000"/>
                </a:solidFill>
              </a:rPr>
              <a:t>(</a:t>
            </a:r>
            <a:r>
              <a:rPr lang="en-US" altLang="zh-TW" dirty="0" smtClean="0">
                <a:solidFill>
                  <a:srgbClr val="FF0000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</a:t>
            </a:r>
            <a:r>
              <a:rPr lang="en-US" altLang="zh-TW" baseline="-25000" dirty="0" smtClean="0">
                <a:solidFill>
                  <a:srgbClr val="FF0000"/>
                </a:solidFill>
                <a:sym typeface="Symbol" panose="05050102010706020507" pitchFamily="18" charset="2"/>
              </a:rPr>
              <a:t>c</a:t>
            </a:r>
            <a:r>
              <a:rPr lang="en-US" altLang="zh-TW" baseline="30000" dirty="0" smtClean="0">
                <a:solidFill>
                  <a:srgbClr val="FF0000"/>
                </a:solidFill>
                <a:sym typeface="Symbol" panose="05050102010706020507" pitchFamily="18" charset="2"/>
              </a:rPr>
              <a:t>0</a:t>
            </a:r>
            <a:r>
              <a:rPr lang="en-US" altLang="zh-TW" dirty="0" smtClean="0">
                <a:solidFill>
                  <a:srgbClr val="FF0000"/>
                </a:solidFill>
              </a:rPr>
              <a:t>) 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409903" y="3436883"/>
            <a:ext cx="59488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100" dirty="0" smtClean="0">
                <a:solidFill>
                  <a:srgbClr val="0000FF"/>
                </a:solidFill>
              </a:rPr>
              <a:t>We conjecture that</a:t>
            </a:r>
            <a:endParaRPr lang="zh-TW" altLang="en-US" sz="2100" dirty="0">
              <a:solidFill>
                <a:srgbClr val="0000FF"/>
              </a:solidFill>
            </a:endParaRPr>
          </a:p>
        </p:txBody>
      </p:sp>
      <p:pic>
        <p:nvPicPr>
          <p:cNvPr id="9" name="圖片 8" descr="screen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64079" y="224889"/>
            <a:ext cx="5715000" cy="243078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 bwMode="auto">
          <a:xfrm>
            <a:off x="3883152" y="1267968"/>
            <a:ext cx="2895600" cy="97536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PMingLiU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51017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14F3AF-5802-4929-B232-BE6EF381321D}" type="slidenum">
              <a:rPr lang="en-US" altLang="zh-TW" smtClean="0"/>
              <a:pPr>
                <a:defRPr/>
              </a:pPr>
              <a:t>14</a:t>
            </a:fld>
            <a:endParaRPr lang="en-US" altLang="zh-TW"/>
          </a:p>
        </p:txBody>
      </p:sp>
      <p:sp>
        <p:nvSpPr>
          <p:cNvPr id="4" name="文字方塊 3"/>
          <p:cNvSpPr txBox="1"/>
          <p:nvPr/>
        </p:nvSpPr>
        <p:spPr>
          <a:xfrm>
            <a:off x="362607" y="137599"/>
            <a:ext cx="86132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/>
              <a:t>Talk presented at HIEPA 2018 Workshop (March 19-21, 2018, Beijing)</a:t>
            </a:r>
            <a:endParaRPr lang="zh-TW" altLang="en-US" sz="2000" dirty="0"/>
          </a:p>
        </p:txBody>
      </p:sp>
      <p:pic>
        <p:nvPicPr>
          <p:cNvPr id="6" name="圖片 5" descr="screen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8331" y="1577659"/>
            <a:ext cx="6732481" cy="5143816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1721309" y="685561"/>
            <a:ext cx="79563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solidFill>
                  <a:srgbClr val="0000FF"/>
                </a:solidFill>
                <a:latin typeface="+mj-lt"/>
                <a:sym typeface="Symbol" panose="05050102010706020507" pitchFamily="18" charset="2"/>
              </a:rPr>
              <a:t></a:t>
            </a:r>
            <a:r>
              <a:rPr lang="en-US" altLang="zh-TW" sz="2000" dirty="0">
                <a:solidFill>
                  <a:srgbClr val="0000FF"/>
                </a:solidFill>
                <a:latin typeface="+mj-lt"/>
              </a:rPr>
              <a:t>(</a:t>
            </a:r>
            <a:r>
              <a:rPr lang="en-US" altLang="zh-TW" sz="2000" dirty="0">
                <a:solidFill>
                  <a:srgbClr val="0000FF"/>
                </a:solidFill>
                <a:latin typeface="+mj-lt"/>
                <a:sym typeface="Symbol" panose="05050102010706020507" pitchFamily="18" charset="2"/>
              </a:rPr>
              <a:t></a:t>
            </a:r>
            <a:r>
              <a:rPr lang="en-US" altLang="zh-TW" sz="2000" baseline="-25000" dirty="0">
                <a:solidFill>
                  <a:srgbClr val="0000FF"/>
                </a:solidFill>
                <a:latin typeface="+mj-lt"/>
                <a:sym typeface="Symbol" panose="05050102010706020507" pitchFamily="18" charset="2"/>
              </a:rPr>
              <a:t>c</a:t>
            </a:r>
            <a:r>
              <a:rPr lang="en-US" altLang="zh-TW" sz="2000" baseline="30000" dirty="0">
                <a:solidFill>
                  <a:srgbClr val="0000FF"/>
                </a:solidFill>
                <a:latin typeface="+mj-lt"/>
                <a:sym typeface="Symbol" panose="05050102010706020507" pitchFamily="18" charset="2"/>
              </a:rPr>
              <a:t>0</a:t>
            </a:r>
            <a:r>
              <a:rPr lang="en-US" altLang="zh-TW" sz="2000" dirty="0">
                <a:solidFill>
                  <a:srgbClr val="0000FF"/>
                </a:solidFill>
                <a:latin typeface="+mj-lt"/>
              </a:rPr>
              <a:t>) </a:t>
            </a:r>
            <a:r>
              <a:rPr lang="en-US" altLang="zh-TW" sz="2000" dirty="0" smtClean="0">
                <a:solidFill>
                  <a:srgbClr val="0000FF"/>
                </a:solidFill>
                <a:latin typeface="+mj-lt"/>
              </a:rPr>
              <a:t>= 2.31</a:t>
            </a:r>
            <a:r>
              <a:rPr lang="en-US" altLang="zh-TW" sz="2000" dirty="0" smtClean="0">
                <a:solidFill>
                  <a:srgbClr val="0000FF"/>
                </a:solidFill>
                <a:latin typeface="+mj-lt"/>
                <a:sym typeface="Symbol"/>
              </a:rPr>
              <a:t></a:t>
            </a:r>
            <a:r>
              <a:rPr lang="en-US" altLang="zh-TW" sz="2000" dirty="0" smtClean="0">
                <a:solidFill>
                  <a:srgbClr val="0000FF"/>
                </a:solidFill>
                <a:latin typeface="+mj-lt"/>
              </a:rPr>
              <a:t>10</a:t>
            </a:r>
            <a:r>
              <a:rPr lang="en-US" altLang="zh-TW" sz="2000" baseline="30000" dirty="0" smtClean="0">
                <a:solidFill>
                  <a:srgbClr val="0000FF"/>
                </a:solidFill>
                <a:latin typeface="+mj-lt"/>
              </a:rPr>
              <a:t>-13</a:t>
            </a:r>
            <a:r>
              <a:rPr lang="en-US" altLang="zh-TW" sz="2000" dirty="0" smtClean="0">
                <a:solidFill>
                  <a:srgbClr val="0000FF"/>
                </a:solidFill>
                <a:latin typeface="+mj-lt"/>
              </a:rPr>
              <a:t>s    for  </a:t>
            </a:r>
            <a:r>
              <a:rPr lang="en-US" altLang="zh-TW" sz="2000" dirty="0" smtClean="0">
                <a:solidFill>
                  <a:srgbClr val="0000FF"/>
                </a:solidFill>
                <a:sym typeface="Symbol"/>
              </a:rPr>
              <a:t></a:t>
            </a:r>
            <a:r>
              <a:rPr lang="en-US" altLang="zh-TW" sz="2000" dirty="0" smtClean="0">
                <a:solidFill>
                  <a:srgbClr val="0000FF"/>
                </a:solidFill>
              </a:rPr>
              <a:t>=0.25 </a:t>
            </a:r>
            <a:endParaRPr lang="zh-TW" altLang="en-US" sz="2000" dirty="0">
              <a:solidFill>
                <a:srgbClr val="0000FF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14F3AF-5802-4929-B232-BE6EF381321D}" type="slidenum">
              <a:rPr lang="en-US" altLang="zh-TW" smtClean="0"/>
              <a:pPr>
                <a:defRPr/>
              </a:pPr>
              <a:t>15</a:t>
            </a:fld>
            <a:endParaRPr lang="en-US" altLang="zh-TW"/>
          </a:p>
        </p:txBody>
      </p:sp>
      <p:pic>
        <p:nvPicPr>
          <p:cNvPr id="3" name="圖片 2" descr="screen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36915" y="2022593"/>
            <a:ext cx="6299859" cy="4520711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415635" y="83118"/>
            <a:ext cx="863377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err="1" smtClean="0">
                <a:solidFill>
                  <a:srgbClr val="FF0000"/>
                </a:solidFill>
                <a:latin typeface="+mj-lt"/>
              </a:rPr>
              <a:t>LHCb</a:t>
            </a:r>
            <a:r>
              <a:rPr lang="en-US" altLang="zh-TW" sz="2000" dirty="0" smtClean="0">
                <a:solidFill>
                  <a:srgbClr val="FF0000"/>
                </a:solidFill>
                <a:latin typeface="+mj-lt"/>
              </a:rPr>
              <a:t>   </a:t>
            </a:r>
            <a:r>
              <a:rPr lang="en-US" altLang="zh-TW" sz="1500" dirty="0" smtClean="0">
                <a:solidFill>
                  <a:srgbClr val="FF0000"/>
                </a:solidFill>
                <a:latin typeface="+mj-lt"/>
              </a:rPr>
              <a:t>1807.02024</a:t>
            </a:r>
          </a:p>
          <a:p>
            <a:endParaRPr lang="en-US" altLang="zh-TW" sz="1500" dirty="0" smtClean="0">
              <a:solidFill>
                <a:srgbClr val="FF0000"/>
              </a:solidFill>
              <a:latin typeface="+mj-lt"/>
            </a:endParaRPr>
          </a:p>
          <a:p>
            <a:r>
              <a:rPr lang="en-US" altLang="zh-TW" sz="2000" dirty="0" smtClean="0">
                <a:solidFill>
                  <a:srgbClr val="FF0000"/>
                </a:solidFill>
                <a:latin typeface="+mj-lt"/>
              </a:rPr>
              <a:t>           </a:t>
            </a:r>
            <a:r>
              <a:rPr lang="en-US" altLang="zh-TW" sz="2000" dirty="0" smtClean="0">
                <a:solidFill>
                  <a:srgbClr val="FF0000"/>
                </a:solidFill>
                <a:latin typeface="+mj-lt"/>
                <a:sym typeface="Symbol"/>
              </a:rPr>
              <a:t></a:t>
            </a:r>
            <a:r>
              <a:rPr lang="en-US" altLang="zh-TW" sz="2000" dirty="0" smtClean="0">
                <a:solidFill>
                  <a:srgbClr val="FF0000"/>
                </a:solidFill>
                <a:latin typeface="+mj-lt"/>
              </a:rPr>
              <a:t>(</a:t>
            </a:r>
            <a:r>
              <a:rPr lang="en-US" altLang="zh-TW" sz="2000" dirty="0" smtClean="0">
                <a:solidFill>
                  <a:srgbClr val="FF0000"/>
                </a:solidFill>
                <a:latin typeface="+mj-lt"/>
                <a:sym typeface="Symbol"/>
              </a:rPr>
              <a:t></a:t>
            </a:r>
            <a:r>
              <a:rPr lang="en-US" altLang="zh-TW" sz="2000" baseline="-25000" dirty="0" smtClean="0">
                <a:solidFill>
                  <a:srgbClr val="FF0000"/>
                </a:solidFill>
                <a:latin typeface="+mj-lt"/>
                <a:sym typeface="Symbol"/>
              </a:rPr>
              <a:t>c</a:t>
            </a:r>
            <a:r>
              <a:rPr lang="en-US" altLang="zh-TW" sz="2000" baseline="30000" dirty="0" smtClean="0">
                <a:solidFill>
                  <a:srgbClr val="FF0000"/>
                </a:solidFill>
                <a:latin typeface="+mj-lt"/>
              </a:rPr>
              <a:t>0</a:t>
            </a:r>
            <a:r>
              <a:rPr lang="en-US" altLang="zh-TW" sz="2000" dirty="0" smtClean="0">
                <a:solidFill>
                  <a:srgbClr val="FF0000"/>
                </a:solidFill>
                <a:latin typeface="+mj-lt"/>
              </a:rPr>
              <a:t>) = (2.68</a:t>
            </a:r>
            <a:r>
              <a:rPr lang="en-US" altLang="zh-TW" sz="2000" dirty="0" smtClean="0">
                <a:solidFill>
                  <a:srgbClr val="FF0000"/>
                </a:solidFill>
                <a:latin typeface="+mj-lt"/>
                <a:sym typeface="Symbol"/>
              </a:rPr>
              <a:t></a:t>
            </a:r>
            <a:r>
              <a:rPr lang="en-US" altLang="zh-TW" sz="2000" dirty="0" smtClean="0">
                <a:solidFill>
                  <a:srgbClr val="FF0000"/>
                </a:solidFill>
                <a:latin typeface="+mj-lt"/>
              </a:rPr>
              <a:t>0.24</a:t>
            </a:r>
            <a:r>
              <a:rPr lang="en-US" altLang="zh-TW" sz="2000" dirty="0" smtClean="0">
                <a:solidFill>
                  <a:srgbClr val="FF0000"/>
                </a:solidFill>
                <a:latin typeface="+mj-lt"/>
                <a:sym typeface="Symbol"/>
              </a:rPr>
              <a:t></a:t>
            </a:r>
            <a:r>
              <a:rPr lang="en-US" altLang="zh-TW" sz="2000" dirty="0" smtClean="0">
                <a:solidFill>
                  <a:srgbClr val="FF0000"/>
                </a:solidFill>
                <a:latin typeface="+mj-lt"/>
              </a:rPr>
              <a:t>0.10</a:t>
            </a:r>
            <a:r>
              <a:rPr lang="en-US" altLang="zh-TW" sz="2000" dirty="0" smtClean="0">
                <a:solidFill>
                  <a:srgbClr val="FF0000"/>
                </a:solidFill>
                <a:latin typeface="+mj-lt"/>
                <a:sym typeface="Symbol"/>
              </a:rPr>
              <a:t></a:t>
            </a:r>
            <a:r>
              <a:rPr lang="en-US" altLang="zh-TW" sz="2000" dirty="0" smtClean="0">
                <a:solidFill>
                  <a:srgbClr val="FF0000"/>
                </a:solidFill>
                <a:latin typeface="+mj-lt"/>
              </a:rPr>
              <a:t>0.02)</a:t>
            </a:r>
            <a:r>
              <a:rPr lang="en-US" altLang="zh-TW" sz="2000" dirty="0" smtClean="0">
                <a:solidFill>
                  <a:srgbClr val="FF0000"/>
                </a:solidFill>
                <a:latin typeface="+mj-lt"/>
                <a:sym typeface="Symbol"/>
              </a:rPr>
              <a:t></a:t>
            </a:r>
            <a:r>
              <a:rPr lang="en-US" altLang="zh-TW" sz="2000" dirty="0" smtClean="0">
                <a:solidFill>
                  <a:srgbClr val="FF0000"/>
                </a:solidFill>
                <a:latin typeface="+mj-lt"/>
              </a:rPr>
              <a:t>10</a:t>
            </a:r>
            <a:r>
              <a:rPr lang="en-US" altLang="zh-TW" sz="2000" baseline="30000" dirty="0" smtClean="0">
                <a:solidFill>
                  <a:srgbClr val="FF0000"/>
                </a:solidFill>
                <a:latin typeface="+mj-lt"/>
              </a:rPr>
              <a:t>-13</a:t>
            </a:r>
            <a:r>
              <a:rPr lang="en-US" altLang="zh-TW" sz="2000" dirty="0" smtClean="0">
                <a:solidFill>
                  <a:srgbClr val="FF0000"/>
                </a:solidFill>
                <a:latin typeface="+mj-lt"/>
              </a:rPr>
              <a:t>s     </a:t>
            </a:r>
          </a:p>
          <a:p>
            <a:endParaRPr lang="en-US" altLang="zh-TW" sz="2000" b="0" dirty="0" smtClean="0">
              <a:latin typeface="+mj-lt"/>
            </a:endParaRPr>
          </a:p>
          <a:p>
            <a:r>
              <a:rPr lang="en-US" altLang="zh-TW" sz="2000" dirty="0" smtClean="0">
                <a:solidFill>
                  <a:srgbClr val="0000FF"/>
                </a:solidFill>
                <a:latin typeface="+mj-lt"/>
              </a:rPr>
              <a:t>Four-times larger than the world average of  (0.69</a:t>
            </a:r>
            <a:r>
              <a:rPr lang="en-US" altLang="zh-TW" sz="2000" dirty="0" smtClean="0">
                <a:solidFill>
                  <a:srgbClr val="0000FF"/>
                </a:solidFill>
                <a:latin typeface="Symbol"/>
                <a:sym typeface="Symbol"/>
              </a:rPr>
              <a:t></a:t>
            </a:r>
            <a:r>
              <a:rPr lang="en-US" altLang="zh-TW" sz="2000" dirty="0" smtClean="0">
                <a:solidFill>
                  <a:srgbClr val="0000FF"/>
                </a:solidFill>
                <a:latin typeface="+mj-lt"/>
              </a:rPr>
              <a:t> 0.12)</a:t>
            </a:r>
            <a:r>
              <a:rPr lang="en-US" altLang="zh-TW" sz="2000" dirty="0" smtClean="0">
                <a:solidFill>
                  <a:srgbClr val="0000FF"/>
                </a:solidFill>
                <a:latin typeface="Symbol"/>
                <a:sym typeface="Symbol"/>
              </a:rPr>
              <a:t></a:t>
            </a:r>
            <a:r>
              <a:rPr lang="en-US" altLang="zh-TW" sz="2000" b="0" dirty="0" smtClean="0">
                <a:solidFill>
                  <a:srgbClr val="0000FF"/>
                </a:solidFill>
                <a:latin typeface="Arial"/>
              </a:rPr>
              <a:t>10</a:t>
            </a:r>
            <a:r>
              <a:rPr lang="en-US" altLang="zh-TW" sz="2000" baseline="30000" dirty="0" smtClean="0">
                <a:solidFill>
                  <a:srgbClr val="0000FF"/>
                </a:solidFill>
                <a:latin typeface="Arial"/>
              </a:rPr>
              <a:t>-13</a:t>
            </a:r>
            <a:r>
              <a:rPr lang="en-US" altLang="zh-TW" sz="2000" b="0" dirty="0" smtClean="0">
                <a:solidFill>
                  <a:srgbClr val="0000FF"/>
                </a:solidFill>
                <a:latin typeface="Arial"/>
              </a:rPr>
              <a:t>s</a:t>
            </a:r>
            <a:r>
              <a:rPr lang="en-US" altLang="zh-TW" sz="2000" dirty="0" smtClean="0">
                <a:solidFill>
                  <a:srgbClr val="0000FF"/>
                </a:solidFill>
                <a:latin typeface="+mj-lt"/>
              </a:rPr>
              <a:t> from fixed target experiments!</a:t>
            </a:r>
            <a:endParaRPr lang="zh-TW" altLang="en-US" sz="20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6365179" y="2446312"/>
            <a:ext cx="11934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500" dirty="0" smtClean="0"/>
              <a:t>events</a:t>
            </a:r>
          </a:p>
          <a:p>
            <a:r>
              <a:rPr lang="en-US" altLang="zh-TW" sz="1500" dirty="0" smtClean="0"/>
              <a:t>64</a:t>
            </a:r>
          </a:p>
          <a:p>
            <a:r>
              <a:rPr lang="en-US" altLang="zh-TW" sz="1500" dirty="0" smtClean="0"/>
              <a:t>86</a:t>
            </a:r>
          </a:p>
          <a:p>
            <a:r>
              <a:rPr lang="en-US" altLang="zh-TW" sz="1500" dirty="0" smtClean="0"/>
              <a:t>25</a:t>
            </a:r>
            <a:endParaRPr lang="zh-TW" altLang="en-US" sz="15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5510141" y="4269178"/>
            <a:ext cx="1466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500" dirty="0" smtClean="0"/>
              <a:t>~ 1000 events</a:t>
            </a:r>
            <a:endParaRPr lang="zh-TW" altLang="en-US" sz="15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14F3AF-5802-4929-B232-BE6EF381321D}" type="slidenum">
              <a:rPr lang="en-US" altLang="zh-TW" smtClean="0"/>
              <a:pPr>
                <a:defRPr/>
              </a:pPr>
              <a:t>16</a:t>
            </a:fld>
            <a:endParaRPr lang="en-US" altLang="zh-TW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94" y="1360486"/>
            <a:ext cx="7231117" cy="3452858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2288321" y="5446407"/>
            <a:ext cx="4186051" cy="43088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</a:t>
            </a:r>
            <a:r>
              <a:rPr lang="en-US" altLang="zh-TW" dirty="0" smtClean="0">
                <a:solidFill>
                  <a:srgbClr val="FF0000"/>
                </a:solidFill>
              </a:rPr>
              <a:t>(</a:t>
            </a:r>
            <a:r>
              <a:rPr lang="en-US" altLang="zh-TW" dirty="0" smtClean="0">
                <a:solidFill>
                  <a:srgbClr val="FF0000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</a:t>
            </a:r>
            <a:r>
              <a:rPr lang="en-US" altLang="zh-TW" baseline="-25000" dirty="0" smtClean="0">
                <a:solidFill>
                  <a:srgbClr val="FF0000"/>
                </a:solidFill>
                <a:sym typeface="Symbol" panose="05050102010706020507" pitchFamily="18" charset="2"/>
              </a:rPr>
              <a:t>c</a:t>
            </a:r>
            <a:r>
              <a:rPr lang="en-US" altLang="zh-TW" baseline="30000" dirty="0" smtClean="0">
                <a:solidFill>
                  <a:srgbClr val="FF0000"/>
                </a:solidFill>
                <a:sym typeface="Symbol" panose="05050102010706020507" pitchFamily="18" charset="2"/>
              </a:rPr>
              <a:t>+</a:t>
            </a:r>
            <a:r>
              <a:rPr lang="en-US" altLang="zh-TW" dirty="0" smtClean="0">
                <a:solidFill>
                  <a:srgbClr val="FF0000"/>
                </a:solidFill>
              </a:rPr>
              <a:t>) &gt; </a:t>
            </a:r>
            <a:r>
              <a:rPr lang="en-US" altLang="zh-TW" dirty="0" smtClean="0">
                <a:solidFill>
                  <a:srgbClr val="FF0000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</a:t>
            </a:r>
            <a:r>
              <a:rPr lang="en-US" altLang="zh-TW" dirty="0" smtClean="0">
                <a:solidFill>
                  <a:srgbClr val="FF0000"/>
                </a:solidFill>
              </a:rPr>
              <a:t>(</a:t>
            </a:r>
            <a:r>
              <a:rPr lang="en-US" altLang="zh-TW" dirty="0" smtClean="0">
                <a:solidFill>
                  <a:srgbClr val="FF0000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</a:t>
            </a:r>
            <a:r>
              <a:rPr lang="en-US" altLang="zh-TW" baseline="-25000" dirty="0" smtClean="0">
                <a:solidFill>
                  <a:srgbClr val="FF0000"/>
                </a:solidFill>
                <a:sym typeface="Symbol" panose="05050102010706020507" pitchFamily="18" charset="2"/>
              </a:rPr>
              <a:t>c</a:t>
            </a:r>
            <a:r>
              <a:rPr lang="en-US" altLang="zh-TW" baseline="30000" dirty="0" smtClean="0">
                <a:solidFill>
                  <a:srgbClr val="FF0000"/>
                </a:solidFill>
                <a:sym typeface="Symbol" panose="05050102010706020507" pitchFamily="18" charset="2"/>
              </a:rPr>
              <a:t>0</a:t>
            </a:r>
            <a:r>
              <a:rPr lang="en-US" altLang="zh-TW" dirty="0" smtClean="0">
                <a:solidFill>
                  <a:srgbClr val="FF0000"/>
                </a:solidFill>
              </a:rPr>
              <a:t>) &gt;</a:t>
            </a:r>
            <a:r>
              <a:rPr lang="zh-TW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</a:t>
            </a:r>
            <a:r>
              <a:rPr lang="en-US" altLang="zh-TW" dirty="0" smtClean="0">
                <a:solidFill>
                  <a:srgbClr val="FF0000"/>
                </a:solidFill>
              </a:rPr>
              <a:t>(</a:t>
            </a:r>
            <a:r>
              <a:rPr lang="en-US" altLang="zh-TW" dirty="0" smtClean="0">
                <a:solidFill>
                  <a:srgbClr val="FF0000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</a:t>
            </a:r>
            <a:r>
              <a:rPr lang="en-US" altLang="zh-TW" baseline="-25000" dirty="0" smtClean="0">
                <a:solidFill>
                  <a:srgbClr val="FF0000"/>
                </a:solidFill>
                <a:sym typeface="Symbol" panose="05050102010706020507" pitchFamily="18" charset="2"/>
              </a:rPr>
              <a:t>c</a:t>
            </a:r>
            <a:r>
              <a:rPr lang="en-US" altLang="zh-TW" baseline="30000" dirty="0" smtClean="0">
                <a:solidFill>
                  <a:srgbClr val="FF0000"/>
                </a:solidFill>
                <a:sym typeface="Symbol" panose="05050102010706020507" pitchFamily="18" charset="2"/>
              </a:rPr>
              <a:t>+</a:t>
            </a:r>
            <a:r>
              <a:rPr lang="en-US" altLang="zh-TW" dirty="0" smtClean="0">
                <a:solidFill>
                  <a:srgbClr val="FF0000"/>
                </a:solidFill>
              </a:rPr>
              <a:t>) &gt; </a:t>
            </a:r>
            <a:r>
              <a:rPr lang="en-US" altLang="zh-TW" dirty="0" smtClean="0">
                <a:solidFill>
                  <a:srgbClr val="FF0000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</a:t>
            </a:r>
            <a:r>
              <a:rPr lang="en-US" altLang="zh-TW" dirty="0" smtClean="0">
                <a:solidFill>
                  <a:srgbClr val="FF0000"/>
                </a:solidFill>
              </a:rPr>
              <a:t>(</a:t>
            </a:r>
            <a:r>
              <a:rPr lang="en-US" altLang="zh-TW" dirty="0" smtClean="0">
                <a:solidFill>
                  <a:srgbClr val="FF0000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</a:t>
            </a:r>
            <a:r>
              <a:rPr lang="en-US" altLang="zh-TW" baseline="-25000" dirty="0" smtClean="0">
                <a:solidFill>
                  <a:srgbClr val="FF0000"/>
                </a:solidFill>
                <a:sym typeface="Symbol" panose="05050102010706020507" pitchFamily="18" charset="2"/>
              </a:rPr>
              <a:t>c</a:t>
            </a:r>
            <a:r>
              <a:rPr lang="en-US" altLang="zh-TW" baseline="30000" dirty="0" smtClean="0">
                <a:solidFill>
                  <a:srgbClr val="FF0000"/>
                </a:solidFill>
                <a:sym typeface="Symbol" panose="05050102010706020507" pitchFamily="18" charset="2"/>
              </a:rPr>
              <a:t>0</a:t>
            </a:r>
            <a:r>
              <a:rPr lang="en-US" altLang="zh-TW" dirty="0" smtClean="0">
                <a:solidFill>
                  <a:srgbClr val="FF0000"/>
                </a:solidFill>
              </a:rPr>
              <a:t>) 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061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14F3AF-5802-4929-B232-BE6EF381321D}" type="slidenum">
              <a:rPr lang="en-US" altLang="zh-TW" smtClean="0"/>
              <a:pPr>
                <a:defRPr/>
              </a:pPr>
              <a:t>17</a:t>
            </a:fld>
            <a:endParaRPr lang="en-US" altLang="zh-TW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0425"/>
            <a:ext cx="9144000" cy="5497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82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14F3AF-5802-4929-B232-BE6EF381321D}" type="slidenum">
              <a:rPr lang="en-US" altLang="zh-TW" smtClean="0"/>
              <a:pPr>
                <a:defRPr/>
              </a:pPr>
              <a:t>18</a:t>
            </a:fld>
            <a:endParaRPr lang="en-US" altLang="zh-TW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517744" y="2330230"/>
            <a:ext cx="768032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3000" dirty="0"/>
              <a:t>      </a:t>
            </a:r>
            <a:r>
              <a:rPr lang="en-US" altLang="zh-TW" sz="3000" dirty="0" smtClean="0"/>
              <a:t>Lifetimes </a:t>
            </a:r>
            <a:r>
              <a:rPr lang="en-US" altLang="zh-TW" sz="3000" dirty="0"/>
              <a:t>of doubly charmed baryons </a:t>
            </a:r>
            <a:endParaRPr lang="en-US" altLang="zh-TW" sz="3000" baseline="-250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1692166" y="3499946"/>
            <a:ext cx="71155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                    with Yan-Liang </a:t>
            </a:r>
            <a:r>
              <a:rPr lang="en-US" altLang="zh-TW" dirty="0"/>
              <a:t>Shi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1920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14F3AF-5802-4929-B232-BE6EF381321D}" type="slidenum">
              <a:rPr lang="en-US" altLang="zh-TW" smtClean="0"/>
              <a:pPr>
                <a:defRPr/>
              </a:pPr>
              <a:t>19</a:t>
            </a:fld>
            <a:endParaRPr lang="en-US" altLang="zh-TW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6376257"/>
              </p:ext>
            </p:extLst>
          </p:nvPr>
        </p:nvGraphicFramePr>
        <p:xfrm>
          <a:off x="1555529" y="936003"/>
          <a:ext cx="5349767" cy="7058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12" name="方程式" r:id="rId3" imgW="1828800" imgH="241300" progId="">
                  <p:embed/>
                </p:oleObj>
              </mc:Choice>
              <mc:Fallback>
                <p:oleObj name="方程式" r:id="rId3" imgW="1828800" imgH="241300" progId="">
                  <p:embed/>
                  <p:pic>
                    <p:nvPicPr>
                      <p:cNvPr id="3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5529" y="936003"/>
                        <a:ext cx="5349767" cy="7058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599667"/>
              </p:ext>
            </p:extLst>
          </p:nvPr>
        </p:nvGraphicFramePr>
        <p:xfrm>
          <a:off x="2225675" y="5057775"/>
          <a:ext cx="440690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13" name="方程式" r:id="rId5" imgW="1955520" imgH="241200" progId="Equation.3">
                  <p:embed/>
                </p:oleObj>
              </mc:Choice>
              <mc:Fallback>
                <p:oleObj name="方程式" r:id="rId5" imgW="1955520" imgH="241200" progId="Equation.3">
                  <p:embed/>
                  <p:pic>
                    <p:nvPicPr>
                      <p:cNvPr id="4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5675" y="5057775"/>
                        <a:ext cx="4406900" cy="542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956441" y="325821"/>
            <a:ext cx="74203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0000FF"/>
                </a:solidFill>
              </a:rPr>
              <a:t>Doubly charmed baryon discovered by </a:t>
            </a:r>
            <a:r>
              <a:rPr lang="en-US" altLang="zh-TW" dirty="0" err="1" smtClean="0">
                <a:solidFill>
                  <a:srgbClr val="0000FF"/>
                </a:solidFill>
              </a:rPr>
              <a:t>LHCb</a:t>
            </a:r>
            <a:r>
              <a:rPr lang="en-US" altLang="zh-TW" dirty="0" smtClean="0">
                <a:solidFill>
                  <a:srgbClr val="0000FF"/>
                </a:solidFill>
              </a:rPr>
              <a:t> (’17)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3331778" y="3203432"/>
            <a:ext cx="55389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M = 3621.40 </a:t>
            </a:r>
            <a:r>
              <a:rPr lang="en-US" altLang="zh-TW" dirty="0" smtClean="0">
                <a:solidFill>
                  <a:srgbClr val="FF0000"/>
                </a:solidFill>
                <a:sym typeface="Symbol" panose="05050102010706020507" pitchFamily="18" charset="2"/>
              </a:rPr>
              <a:t> 0.72  0.27  0.14 MeV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07" y="2387233"/>
            <a:ext cx="2587844" cy="2052927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3838630" y="1821171"/>
            <a:ext cx="5147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800" dirty="0" smtClean="0"/>
              <a:t>Yu, Jiang, Li, Lu, Wang, Zhao [1703.09086]</a:t>
            </a:r>
            <a:endParaRPr lang="zh-TW" altLang="en-US" sz="18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2280966" y="5862995"/>
            <a:ext cx="40725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l</a:t>
            </a:r>
            <a:r>
              <a:rPr lang="en-US" altLang="zh-TW" dirty="0" smtClean="0"/>
              <a:t>ongstanding </a:t>
            </a:r>
            <a:r>
              <a:rPr lang="en-US" altLang="zh-TW" dirty="0" err="1" smtClean="0"/>
              <a:t>expt’l</a:t>
            </a:r>
            <a:r>
              <a:rPr lang="en-US" altLang="zh-TW" dirty="0" smtClean="0"/>
              <a:t> puzzle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3223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14F3AF-5802-4929-B232-BE6EF381321D}" type="slidenum">
              <a:rPr lang="en-US" altLang="zh-TW" smtClean="0"/>
              <a:pPr>
                <a:defRPr/>
              </a:pPr>
              <a:t>2</a:t>
            </a:fld>
            <a:endParaRPr lang="en-US" altLang="zh-TW"/>
          </a:p>
        </p:txBody>
      </p:sp>
      <p:graphicFrame>
        <p:nvGraphicFramePr>
          <p:cNvPr id="5" name="Group 1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0124947"/>
              </p:ext>
            </p:extLst>
          </p:nvPr>
        </p:nvGraphicFramePr>
        <p:xfrm>
          <a:off x="1360079" y="3110522"/>
          <a:ext cx="2551113" cy="2041224"/>
        </p:xfrm>
        <a:graphic>
          <a:graphicData uri="http://schemas.openxmlformats.org/drawingml/2006/table">
            <a:tbl>
              <a:tblPr/>
              <a:tblGrid>
                <a:gridCol w="833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76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2553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arial"/>
                          <a:ea typeface="新細明體" panose="02020500000000000000" pitchFamily="18" charset="-120"/>
                          <a:sym typeface="Symbol" panose="05050102010706020507" pitchFamily="18" charset="2"/>
                        </a:rPr>
                        <a:t>   10</a:t>
                      </a:r>
                      <a:r>
                        <a:rPr kumimoji="1" lang="en-US" altLang="zh-TW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arial"/>
                          <a:ea typeface="Symbolarial"/>
                          <a:cs typeface="Symbolarial"/>
                          <a:sym typeface="Symbol" panose="05050102010706020507" pitchFamily="18" charset="2"/>
                        </a:rPr>
                        <a:t>-13</a:t>
                      </a: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arial"/>
                          <a:ea typeface="新細明體" panose="02020500000000000000" pitchFamily="18" charset="-120"/>
                          <a:sym typeface="Symbol" panose="05050102010706020507" pitchFamily="18" charset="2"/>
                        </a:rPr>
                        <a:t>s</a:t>
                      </a:r>
                      <a:endParaRPr kumimoji="1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20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  <a:ea typeface="新細明體" panose="02020500000000000000" pitchFamily="18" charset="-120"/>
                          <a:sym typeface="Symbol" panose="05050102010706020507" pitchFamily="18" charset="2"/>
                        </a:rPr>
                        <a:t> </a:t>
                      </a:r>
                      <a:r>
                        <a:rPr kumimoji="1" lang="en-US" altLang="zh-TW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sym typeface="Symbol" panose="05050102010706020507" pitchFamily="18" charset="2"/>
                        </a:rPr>
                        <a:t>c</a:t>
                      </a:r>
                      <a:r>
                        <a:rPr kumimoji="1" lang="en-US" altLang="zh-TW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sym typeface="Symbol" panose="05050102010706020507" pitchFamily="18" charset="2"/>
                        </a:rPr>
                        <a:t>+</a:t>
                      </a:r>
                      <a:endParaRPr kumimoji="1" lang="en-US" altLang="zh-TW" sz="20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4.42</a:t>
                      </a: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  <a:ea typeface="新細明體" panose="02020500000000000000" pitchFamily="18" charset="-120"/>
                          <a:sym typeface="Symbol" panose="05050102010706020507" pitchFamily="18" charset="2"/>
                        </a:rPr>
                        <a:t></a:t>
                      </a: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0.26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223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  <a:ea typeface="新細明體" panose="02020500000000000000" pitchFamily="18" charset="-120"/>
                          <a:sym typeface="Symbol" panose="05050102010706020507" pitchFamily="18" charset="2"/>
                        </a:rPr>
                        <a:t> </a:t>
                      </a:r>
                      <a:r>
                        <a:rPr kumimoji="1" lang="en-US" altLang="zh-TW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sym typeface="Symbol" panose="05050102010706020507" pitchFamily="18" charset="2"/>
                        </a:rPr>
                        <a:t>c</a:t>
                      </a:r>
                      <a:r>
                        <a:rPr kumimoji="1" lang="en-US" altLang="zh-TW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sym typeface="Symbol" panose="05050102010706020507" pitchFamily="18" charset="2"/>
                        </a:rPr>
                        <a:t>+</a:t>
                      </a:r>
                      <a:endParaRPr kumimoji="1" lang="en-US" altLang="zh-TW" sz="20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2.00</a:t>
                      </a: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  <a:ea typeface="新細明體" panose="02020500000000000000" pitchFamily="18" charset="-120"/>
                          <a:sym typeface="Symbol" panose="05050102010706020507" pitchFamily="18" charset="2"/>
                        </a:rPr>
                        <a:t></a:t>
                      </a: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0.06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506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  <a:ea typeface="新細明體" panose="02020500000000000000" pitchFamily="18" charset="-120"/>
                          <a:sym typeface="Symbol" panose="05050102010706020507" pitchFamily="18" charset="2"/>
                        </a:rPr>
                        <a:t> </a:t>
                      </a:r>
                      <a:r>
                        <a:rPr kumimoji="1" lang="en-US" altLang="zh-TW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sym typeface="Symbol" panose="05050102010706020507" pitchFamily="18" charset="2"/>
                        </a:rPr>
                        <a:t>c</a:t>
                      </a:r>
                      <a:r>
                        <a:rPr kumimoji="1" lang="en-US" altLang="zh-TW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sym typeface="Symbol" panose="05050102010706020507" pitchFamily="18" charset="2"/>
                        </a:rPr>
                        <a:t>0</a:t>
                      </a:r>
                      <a:endParaRPr kumimoji="1" lang="en-US" altLang="zh-TW" sz="20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1.12</a:t>
                      </a:r>
                      <a:r>
                        <a:rPr kumimoji="1" lang="en-US" altLang="zh-TW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+0.13</a:t>
                      </a:r>
                      <a:r>
                        <a:rPr kumimoji="1" lang="en-US" altLang="zh-TW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-0.10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70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  <a:ea typeface="新細明體" panose="02020500000000000000" pitchFamily="18" charset="-120"/>
                          <a:sym typeface="Symbol" panose="05050102010706020507" pitchFamily="18" charset="2"/>
                        </a:rPr>
                        <a:t> </a:t>
                      </a:r>
                      <a:r>
                        <a:rPr kumimoji="1" lang="en-US" altLang="zh-TW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sym typeface="Symbol" panose="05050102010706020507" pitchFamily="18" charset="2"/>
                        </a:rPr>
                        <a:t>c</a:t>
                      </a:r>
                      <a:r>
                        <a:rPr kumimoji="1" lang="en-US" altLang="zh-TW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sym typeface="Symbol" panose="05050102010706020507" pitchFamily="18" charset="2"/>
                        </a:rPr>
                        <a:t>0</a:t>
                      </a:r>
                      <a:endParaRPr kumimoji="1" lang="en-US" altLang="zh-TW" sz="20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0.69</a:t>
                      </a: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  <a:ea typeface="新細明體" panose="02020500000000000000" pitchFamily="18" charset="-120"/>
                          <a:sym typeface="Symbol" panose="05050102010706020507" pitchFamily="18" charset="2"/>
                        </a:rPr>
                        <a:t></a:t>
                      </a: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0.12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" name="Group 1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6535683"/>
              </p:ext>
            </p:extLst>
          </p:nvPr>
        </p:nvGraphicFramePr>
        <p:xfrm>
          <a:off x="4939418" y="3140282"/>
          <a:ext cx="2613287" cy="2084860"/>
        </p:xfrm>
        <a:graphic>
          <a:graphicData uri="http://schemas.openxmlformats.org/drawingml/2006/table">
            <a:tbl>
              <a:tblPr/>
              <a:tblGrid>
                <a:gridCol w="853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95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1697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新細明體" panose="02020500000000000000" pitchFamily="18" charset="-120"/>
                          <a:sym typeface="Symbol" panose="05050102010706020507" pitchFamily="18" charset="2"/>
                        </a:rPr>
                        <a:t>    </a:t>
                      </a: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新細明體" panose="02020500000000000000" pitchFamily="18" charset="-120"/>
                          <a:sym typeface="Symbol" panose="05050102010706020507" pitchFamily="18" charset="2"/>
                        </a:rPr>
                        <a:t>10</a:t>
                      </a:r>
                      <a:r>
                        <a:rPr kumimoji="1" lang="en-US" altLang="zh-TW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Symbolarial"/>
                          <a:cs typeface="Symbolarial"/>
                          <a:sym typeface="Symbol" panose="05050102010706020507" pitchFamily="18" charset="2"/>
                        </a:rPr>
                        <a:t>-12</a:t>
                      </a: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新細明體" panose="02020500000000000000" pitchFamily="18" charset="-120"/>
                          <a:sym typeface="Symbol" panose="05050102010706020507" pitchFamily="18" charset="2"/>
                        </a:rPr>
                        <a:t>s</a:t>
                      </a:r>
                      <a:endParaRPr kumimoji="1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新細明體" panose="02020500000000000000" pitchFamily="18" charset="-12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697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  <a:ea typeface="新細明體" panose="02020500000000000000" pitchFamily="18" charset="-120"/>
                          <a:sym typeface="Symbol" panose="05050102010706020507" pitchFamily="18" charset="2"/>
                        </a:rPr>
                        <a:t> </a:t>
                      </a:r>
                      <a:r>
                        <a:rPr kumimoji="1" lang="en-US" altLang="zh-TW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sym typeface="Symbol" panose="05050102010706020507" pitchFamily="18" charset="2"/>
                        </a:rPr>
                        <a:t>b</a:t>
                      </a:r>
                      <a:r>
                        <a:rPr kumimoji="1" lang="en-US" altLang="zh-TW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sym typeface="Symbol" panose="05050102010706020507" pitchFamily="18" charset="2"/>
                        </a:rPr>
                        <a:t>0</a:t>
                      </a:r>
                      <a:endParaRPr kumimoji="1" lang="en-US" altLang="zh-TW" sz="20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sym typeface="Symbol" panose="05050102010706020507" pitchFamily="18" charset="2"/>
                        </a:rPr>
                        <a:t>1.470</a:t>
                      </a: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  <a:ea typeface="新細明體" panose="02020500000000000000" pitchFamily="18" charset="-120"/>
                          <a:sym typeface="Symbol" panose="05050102010706020507" pitchFamily="18" charset="2"/>
                        </a:rPr>
                        <a:t></a:t>
                      </a: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0.009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697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  <a:ea typeface="新細明體" panose="02020500000000000000" pitchFamily="18" charset="-120"/>
                          <a:sym typeface="Symbol" panose="05050102010706020507" pitchFamily="18" charset="2"/>
                        </a:rPr>
                        <a:t> </a:t>
                      </a:r>
                      <a:r>
                        <a:rPr kumimoji="1" lang="en-US" altLang="zh-TW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sym typeface="Symbol" panose="05050102010706020507" pitchFamily="18" charset="2"/>
                        </a:rPr>
                        <a:t>b</a:t>
                      </a:r>
                      <a:r>
                        <a:rPr kumimoji="1" lang="en-US" altLang="zh-TW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sym typeface="Symbol" panose="05050102010706020507" pitchFamily="18" charset="2"/>
                        </a:rPr>
                        <a:t>0</a:t>
                      </a:r>
                      <a:endParaRPr kumimoji="1" lang="en-US" altLang="zh-TW" sz="20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sym typeface="Symbol" panose="05050102010706020507" pitchFamily="18" charset="2"/>
                        </a:rPr>
                        <a:t>1.479</a:t>
                      </a: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  <a:ea typeface="新細明體" panose="02020500000000000000" pitchFamily="18" charset="-120"/>
                          <a:sym typeface="Symbol" panose="05050102010706020507" pitchFamily="18" charset="2"/>
                        </a:rPr>
                        <a:t></a:t>
                      </a: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0.030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697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  <a:ea typeface="新細明體" panose="02020500000000000000" pitchFamily="18" charset="-120"/>
                          <a:sym typeface="Symbol" panose="05050102010706020507" pitchFamily="18" charset="2"/>
                        </a:rPr>
                        <a:t> </a:t>
                      </a:r>
                      <a:r>
                        <a:rPr kumimoji="1" lang="en-US" altLang="zh-TW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sym typeface="Symbol" panose="05050102010706020507" pitchFamily="18" charset="2"/>
                        </a:rPr>
                        <a:t>b</a:t>
                      </a:r>
                      <a:r>
                        <a:rPr kumimoji="1" lang="en-US" altLang="zh-TW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sym typeface="Symbol" panose="05050102010706020507" pitchFamily="18" charset="2"/>
                        </a:rPr>
                        <a:t>-</a:t>
                      </a:r>
                      <a:endParaRPr kumimoji="1" lang="en-US" altLang="zh-TW" sz="20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sym typeface="Symbol" panose="05050102010706020507" pitchFamily="18" charset="2"/>
                        </a:rPr>
                        <a:t>1.571</a:t>
                      </a: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  <a:ea typeface="新細明體" panose="02020500000000000000" pitchFamily="18" charset="-120"/>
                          <a:sym typeface="Symbol" panose="05050102010706020507" pitchFamily="18" charset="2"/>
                        </a:rPr>
                        <a:t></a:t>
                      </a: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0.030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697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  <a:ea typeface="新細明體" panose="02020500000000000000" pitchFamily="18" charset="-120"/>
                          <a:sym typeface="Symbol" panose="05050102010706020507" pitchFamily="18" charset="2"/>
                        </a:rPr>
                        <a:t> </a:t>
                      </a:r>
                      <a:r>
                        <a:rPr kumimoji="1" lang="en-US" altLang="zh-TW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sym typeface="Symbol" panose="05050102010706020507" pitchFamily="18" charset="2"/>
                        </a:rPr>
                        <a:t>b</a:t>
                      </a:r>
                      <a:r>
                        <a:rPr kumimoji="1" lang="en-US" altLang="zh-TW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sym typeface="Symbol" panose="05050102010706020507" pitchFamily="18" charset="2"/>
                        </a:rPr>
                        <a:t>-</a:t>
                      </a:r>
                      <a:endParaRPr kumimoji="1" lang="en-US" altLang="zh-TW" sz="20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1.64</a:t>
                      </a:r>
                      <a:r>
                        <a:rPr kumimoji="1" lang="en-US" altLang="zh-TW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+0.18</a:t>
                      </a:r>
                      <a:r>
                        <a:rPr kumimoji="1" lang="en-US" altLang="zh-TW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-0.17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" name="Group 1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4886494"/>
              </p:ext>
            </p:extLst>
          </p:nvPr>
        </p:nvGraphicFramePr>
        <p:xfrm>
          <a:off x="1193829" y="815379"/>
          <a:ext cx="2769732" cy="1614186"/>
        </p:xfrm>
        <a:graphic>
          <a:graphicData uri="http://schemas.openxmlformats.org/drawingml/2006/table">
            <a:tbl>
              <a:tblPr/>
              <a:tblGrid>
                <a:gridCol w="833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629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2553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新細明體" panose="02020500000000000000" pitchFamily="18" charset="-120"/>
                      </a:endParaRP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新細明體" panose="02020500000000000000" pitchFamily="18" charset="-120"/>
                          <a:sym typeface="Symbol" panose="05050102010706020507" pitchFamily="18" charset="2"/>
                        </a:rPr>
                        <a:t>      10</a:t>
                      </a:r>
                      <a:r>
                        <a:rPr kumimoji="1" lang="en-US" altLang="zh-TW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Symbolarial"/>
                          <a:cs typeface="Symbolarial"/>
                          <a:sym typeface="Symbol" panose="05050102010706020507" pitchFamily="18" charset="2"/>
                        </a:rPr>
                        <a:t>-13</a:t>
                      </a: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新細明體" panose="02020500000000000000" pitchFamily="18" charset="-120"/>
                          <a:sym typeface="Symbol" panose="05050102010706020507" pitchFamily="18" charset="2"/>
                        </a:rPr>
                        <a:t>s</a:t>
                      </a:r>
                      <a:endParaRPr kumimoji="1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新細明體" panose="02020500000000000000" pitchFamily="18" charset="-12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07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新細明體" panose="02020500000000000000" pitchFamily="18" charset="-120"/>
                          <a:sym typeface="Symbol" panose="05050102010706020507" pitchFamily="18" charset="2"/>
                        </a:rPr>
                        <a:t> D</a:t>
                      </a:r>
                      <a:r>
                        <a:rPr kumimoji="1" lang="en-US" altLang="zh-TW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新細明體" panose="02020500000000000000" pitchFamily="18" charset="-120"/>
                          <a:sym typeface="Symbol" panose="05050102010706020507" pitchFamily="18" charset="2"/>
                        </a:rPr>
                        <a:t>0</a:t>
                      </a:r>
                      <a:r>
                        <a:rPr kumimoji="1" lang="en-US" altLang="zh-TW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新細明體" panose="02020500000000000000" pitchFamily="18" charset="-120"/>
                          <a:sym typeface="Symbol" panose="05050102010706020507" pitchFamily="18" charset="2"/>
                        </a:rPr>
                        <a:t>d</a:t>
                      </a:r>
                      <a:endParaRPr kumimoji="1" lang="en-US" altLang="zh-TW" sz="20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新細明體" panose="02020500000000000000" pitchFamily="18" charset="-120"/>
                      </a:endParaRP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新細明體" panose="02020500000000000000" pitchFamily="18" charset="-120"/>
                        </a:rPr>
                        <a:t>  4.101</a:t>
                      </a: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新細明體" panose="02020500000000000000" pitchFamily="18" charset="-120"/>
                          <a:sym typeface="Symbol" panose="05050102010706020507" pitchFamily="18" charset="2"/>
                        </a:rPr>
                        <a:t></a:t>
                      </a: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新細明體" panose="02020500000000000000" pitchFamily="18" charset="-120"/>
                        </a:rPr>
                        <a:t>0.015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223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新細明體" panose="02020500000000000000" pitchFamily="18" charset="-120"/>
                          <a:sym typeface="Symbol" panose="05050102010706020507" pitchFamily="18" charset="2"/>
                        </a:rPr>
                        <a:t> D</a:t>
                      </a:r>
                      <a:r>
                        <a:rPr kumimoji="1" lang="en-US" altLang="zh-TW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新細明體" panose="02020500000000000000" pitchFamily="18" charset="-120"/>
                          <a:sym typeface="Symbol" panose="05050102010706020507" pitchFamily="18" charset="2"/>
                        </a:rPr>
                        <a:t>+</a:t>
                      </a:r>
                      <a:endParaRPr kumimoji="1" lang="en-US" altLang="zh-TW" sz="20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新細明體" panose="02020500000000000000" pitchFamily="18" charset="-120"/>
                      </a:endParaRP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新細明體" panose="02020500000000000000" pitchFamily="18" charset="-120"/>
                        </a:rPr>
                        <a:t>10.40</a:t>
                      </a:r>
                      <a:r>
                        <a:rPr kumimoji="1" lang="en-US" altLang="zh-TW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+mn-cs"/>
                          <a:sym typeface="Symbol" panose="05050102010706020507" pitchFamily="18" charset="2"/>
                        </a:rPr>
                        <a:t>0.07</a:t>
                      </a:r>
                      <a:endParaRPr kumimoji="1" lang="en-US" altLang="zh-TW" sz="20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新細明體" panose="02020500000000000000" pitchFamily="18" charset="-12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506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新細明體" panose="02020500000000000000" pitchFamily="18" charset="-120"/>
                          <a:sym typeface="Symbol" panose="05050102010706020507" pitchFamily="18" charset="2"/>
                        </a:rPr>
                        <a:t> D</a:t>
                      </a:r>
                      <a:r>
                        <a:rPr kumimoji="1" lang="en-US" altLang="zh-TW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新細明體" panose="02020500000000000000" pitchFamily="18" charset="-120"/>
                          <a:sym typeface="Symbol" panose="05050102010706020507" pitchFamily="18" charset="2"/>
                        </a:rPr>
                        <a:t>+</a:t>
                      </a:r>
                      <a:r>
                        <a:rPr kumimoji="1" lang="en-US" altLang="zh-TW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新細明體" panose="02020500000000000000" pitchFamily="18" charset="-120"/>
                          <a:sym typeface="Symbol" panose="05050102010706020507" pitchFamily="18" charset="2"/>
                        </a:rPr>
                        <a:t>s</a:t>
                      </a:r>
                      <a:endParaRPr kumimoji="1" lang="en-US" altLang="zh-TW" sz="20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新細明體" panose="02020500000000000000" pitchFamily="18" charset="-120"/>
                      </a:endParaRP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新細明體" panose="02020500000000000000" pitchFamily="18" charset="-120"/>
                        </a:rPr>
                        <a:t>  5.00</a:t>
                      </a: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新細明體" panose="02020500000000000000" pitchFamily="18" charset="-120"/>
                          <a:sym typeface="Symbol" panose="05050102010706020507" pitchFamily="18" charset="2"/>
                        </a:rPr>
                        <a:t></a:t>
                      </a: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新細明體" panose="02020500000000000000" pitchFamily="18" charset="-120"/>
                        </a:rPr>
                        <a:t>0.07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" name="Group 1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2435467"/>
              </p:ext>
            </p:extLst>
          </p:nvPr>
        </p:nvGraphicFramePr>
        <p:xfrm>
          <a:off x="4892638" y="813787"/>
          <a:ext cx="2630380" cy="1584872"/>
        </p:xfrm>
        <a:graphic>
          <a:graphicData uri="http://schemas.openxmlformats.org/drawingml/2006/table">
            <a:tbl>
              <a:tblPr/>
              <a:tblGrid>
                <a:gridCol w="833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694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新細明體" panose="02020500000000000000" pitchFamily="18" charset="-120"/>
                      </a:endParaRP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新細明體" panose="02020500000000000000" pitchFamily="18" charset="-120"/>
                          <a:sym typeface="Symbol" panose="05050102010706020507" pitchFamily="18" charset="2"/>
                        </a:rPr>
                        <a:t>     10</a:t>
                      </a:r>
                      <a:r>
                        <a:rPr kumimoji="1" lang="en-US" altLang="zh-TW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Symbolarial"/>
                          <a:cs typeface="Symbolarial"/>
                          <a:sym typeface="Symbol" panose="05050102010706020507" pitchFamily="18" charset="2"/>
                        </a:rPr>
                        <a:t>-12</a:t>
                      </a: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新細明體" panose="02020500000000000000" pitchFamily="18" charset="-120"/>
                          <a:sym typeface="Symbol" panose="05050102010706020507" pitchFamily="18" charset="2"/>
                        </a:rPr>
                        <a:t>s</a:t>
                      </a:r>
                      <a:endParaRPr kumimoji="1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新細明體" panose="02020500000000000000" pitchFamily="18" charset="-12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969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新細明體" panose="02020500000000000000" pitchFamily="18" charset="-120"/>
                          <a:sym typeface="Symbol" panose="05050102010706020507" pitchFamily="18" charset="2"/>
                        </a:rPr>
                        <a:t> B</a:t>
                      </a:r>
                      <a:r>
                        <a:rPr kumimoji="1" lang="en-US" altLang="zh-TW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新細明體" panose="02020500000000000000" pitchFamily="18" charset="-120"/>
                          <a:sym typeface="Symbol" panose="05050102010706020507" pitchFamily="18" charset="2"/>
                        </a:rPr>
                        <a:t>0</a:t>
                      </a:r>
                      <a:r>
                        <a:rPr kumimoji="1" lang="en-US" altLang="zh-TW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新細明體" panose="02020500000000000000" pitchFamily="18" charset="-120"/>
                          <a:sym typeface="Symbol" panose="05050102010706020507" pitchFamily="18" charset="2"/>
                        </a:rPr>
                        <a:t>d</a:t>
                      </a:r>
                      <a:endParaRPr kumimoji="1" lang="en-US" altLang="zh-TW" sz="20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新細明體" panose="02020500000000000000" pitchFamily="18" charset="-120"/>
                      </a:endParaRP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新細明體" panose="02020500000000000000" pitchFamily="18" charset="-120"/>
                          <a:sym typeface="Symbol" panose="05050102010706020507" pitchFamily="18" charset="2"/>
                        </a:rPr>
                        <a:t>1.520</a:t>
                      </a: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新細明體" panose="02020500000000000000" pitchFamily="18" charset="-120"/>
                        </a:rPr>
                        <a:t>0.004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969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新細明體" panose="02020500000000000000" pitchFamily="18" charset="-120"/>
                          <a:sym typeface="Symbol" panose="05050102010706020507" pitchFamily="18" charset="2"/>
                        </a:rPr>
                        <a:t> B</a:t>
                      </a:r>
                      <a:r>
                        <a:rPr kumimoji="1" lang="en-US" altLang="zh-TW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新細明體" panose="02020500000000000000" pitchFamily="18" charset="-120"/>
                          <a:sym typeface="Symbol" panose="05050102010706020507" pitchFamily="18" charset="2"/>
                        </a:rPr>
                        <a:t>0</a:t>
                      </a:r>
                      <a:r>
                        <a:rPr kumimoji="1" lang="en-US" altLang="zh-TW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新細明體" panose="02020500000000000000" pitchFamily="18" charset="-120"/>
                          <a:sym typeface="Symbol" panose="05050102010706020507" pitchFamily="18" charset="2"/>
                        </a:rPr>
                        <a:t>s</a:t>
                      </a:r>
                      <a:endParaRPr kumimoji="1" lang="en-US" altLang="zh-TW" sz="20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新細明體" panose="02020500000000000000" pitchFamily="18" charset="-120"/>
                      </a:endParaRP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新細明體" panose="02020500000000000000" pitchFamily="18" charset="-120"/>
                          <a:sym typeface="Symbol" panose="05050102010706020507" pitchFamily="18" charset="2"/>
                        </a:rPr>
                        <a:t>1.510</a:t>
                      </a: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新細明體" panose="02020500000000000000" pitchFamily="18" charset="-120"/>
                        </a:rPr>
                        <a:t>0.005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969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新細明體" panose="02020500000000000000" pitchFamily="18" charset="-120"/>
                          <a:sym typeface="Symbol" panose="05050102010706020507" pitchFamily="18" charset="2"/>
                        </a:rPr>
                        <a:t> B</a:t>
                      </a:r>
                      <a:r>
                        <a:rPr kumimoji="1" lang="en-US" altLang="zh-TW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新細明體" panose="02020500000000000000" pitchFamily="18" charset="-120"/>
                          <a:sym typeface="Symbol" panose="05050102010706020507" pitchFamily="18" charset="2"/>
                        </a:rPr>
                        <a:t>+</a:t>
                      </a:r>
                      <a:endParaRPr kumimoji="1" lang="en-US" altLang="zh-TW" sz="20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新細明體" panose="02020500000000000000" pitchFamily="18" charset="-120"/>
                      </a:endParaRP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新細明體" panose="02020500000000000000" pitchFamily="18" charset="-120"/>
                        </a:rPr>
                        <a:t>1.638</a:t>
                      </a:r>
                      <a:r>
                        <a:rPr kumimoji="1" lang="en-US" altLang="zh-TW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+mn-cs"/>
                          <a:sym typeface="Symbol" panose="05050102010706020507" pitchFamily="18" charset="2"/>
                        </a:rPr>
                        <a:t>0.004</a:t>
                      </a:r>
                      <a:endParaRPr kumimoji="1" lang="en-US" altLang="zh-TW" sz="20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新細明體" panose="02020500000000000000" pitchFamily="18" charset="-12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ext Box 36"/>
          <p:cNvSpPr txBox="1">
            <a:spLocks noChangeArrowheads="1"/>
          </p:cNvSpPr>
          <p:nvPr/>
        </p:nvSpPr>
        <p:spPr bwMode="auto">
          <a:xfrm>
            <a:off x="1392912" y="5209243"/>
            <a:ext cx="285399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 b="0" dirty="0"/>
              <a:t>d</a:t>
            </a:r>
            <a:r>
              <a:rPr lang="en-US" altLang="zh-TW" sz="2000" b="0" dirty="0" smtClean="0"/>
              <a:t>ue mainly to FOCUS</a:t>
            </a:r>
            <a:endParaRPr lang="en-US" altLang="zh-TW" sz="2000" b="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1341904" y="5907974"/>
            <a:ext cx="66264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solidFill>
                  <a:srgbClr val="0000FF"/>
                </a:solidFill>
                <a:sym typeface="Symbol"/>
              </a:rPr>
              <a:t>Lifetimes of </a:t>
            </a:r>
            <a:r>
              <a:rPr lang="en-US" altLang="zh-TW" sz="2000" baseline="-25000" dirty="0" smtClean="0">
                <a:solidFill>
                  <a:srgbClr val="0000FF"/>
                </a:solidFill>
                <a:sym typeface="Symbol"/>
              </a:rPr>
              <a:t>c</a:t>
            </a:r>
            <a:r>
              <a:rPr lang="en-US" altLang="zh-TW" sz="2000" baseline="30000" dirty="0" smtClean="0">
                <a:solidFill>
                  <a:srgbClr val="0000FF"/>
                </a:solidFill>
              </a:rPr>
              <a:t>0</a:t>
            </a:r>
            <a:r>
              <a:rPr lang="en-US" altLang="zh-TW" sz="2000" dirty="0" smtClean="0">
                <a:solidFill>
                  <a:srgbClr val="0000FF"/>
                </a:solidFill>
              </a:rPr>
              <a:t>  &amp; </a:t>
            </a:r>
            <a:r>
              <a:rPr lang="en-US" altLang="zh-TW" sz="2000" dirty="0" smtClean="0">
                <a:solidFill>
                  <a:srgbClr val="0000FF"/>
                </a:solidFill>
                <a:latin typeface="+mj-lt"/>
                <a:sym typeface="Symbol"/>
              </a:rPr>
              <a:t></a:t>
            </a:r>
            <a:r>
              <a:rPr lang="en-US" altLang="zh-TW" sz="2000" baseline="-25000" dirty="0" smtClean="0">
                <a:solidFill>
                  <a:srgbClr val="0000FF"/>
                </a:solidFill>
                <a:latin typeface="+mj-lt"/>
                <a:sym typeface="Symbol"/>
              </a:rPr>
              <a:t>cc</a:t>
            </a:r>
            <a:r>
              <a:rPr lang="en-US" altLang="zh-TW" sz="2000" baseline="30000" dirty="0" smtClean="0">
                <a:solidFill>
                  <a:srgbClr val="0000FF"/>
                </a:solidFill>
                <a:latin typeface="+mj-lt"/>
              </a:rPr>
              <a:t>++</a:t>
            </a:r>
            <a:r>
              <a:rPr lang="en-US" altLang="zh-TW" sz="2000" dirty="0" smtClean="0">
                <a:solidFill>
                  <a:srgbClr val="0000FF"/>
                </a:solidFill>
                <a:latin typeface="+mj-lt"/>
              </a:rPr>
              <a:t>  measured by </a:t>
            </a:r>
            <a:r>
              <a:rPr lang="en-US" altLang="zh-TW" sz="2000" dirty="0" err="1" smtClean="0">
                <a:solidFill>
                  <a:srgbClr val="0000FF"/>
                </a:solidFill>
                <a:latin typeface="+mj-lt"/>
              </a:rPr>
              <a:t>LHCb</a:t>
            </a:r>
            <a:r>
              <a:rPr lang="en-US" altLang="zh-TW" sz="2000" dirty="0" smtClean="0">
                <a:solidFill>
                  <a:srgbClr val="0000FF"/>
                </a:solidFill>
                <a:latin typeface="+mj-lt"/>
              </a:rPr>
              <a:t> recently</a:t>
            </a:r>
            <a:endParaRPr lang="zh-TW" altLang="en-US" sz="2000" dirty="0">
              <a:solidFill>
                <a:srgbClr val="0000FF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Text Box 4"/>
          <p:cNvSpPr txBox="1">
            <a:spLocks noChangeArrowheads="1"/>
          </p:cNvSpPr>
          <p:nvPr/>
        </p:nvSpPr>
        <p:spPr bwMode="auto">
          <a:xfrm>
            <a:off x="854075" y="165100"/>
            <a:ext cx="76803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solidFill>
                  <a:srgbClr val="CC00CC"/>
                </a:solidFill>
              </a:rPr>
              <a:t>                 Lifetimes of doubly charmed baryons </a:t>
            </a:r>
            <a:endParaRPr lang="en-US" altLang="zh-TW" sz="2200" baseline="-25000" dirty="0">
              <a:solidFill>
                <a:srgbClr val="CC00CC"/>
              </a:solidFill>
            </a:endParaRPr>
          </a:p>
        </p:txBody>
      </p:sp>
      <p:sp>
        <p:nvSpPr>
          <p:cNvPr id="59396" name="Line 5"/>
          <p:cNvSpPr>
            <a:spLocks noChangeShapeType="1"/>
          </p:cNvSpPr>
          <p:nvPr/>
        </p:nvSpPr>
        <p:spPr bwMode="auto">
          <a:xfrm>
            <a:off x="473075" y="639763"/>
            <a:ext cx="7958138" cy="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z="2000" dirty="0"/>
          </a:p>
        </p:txBody>
      </p:sp>
      <p:sp>
        <p:nvSpPr>
          <p:cNvPr id="16" name="矩形 15"/>
          <p:cNvSpPr/>
          <p:nvPr/>
        </p:nvSpPr>
        <p:spPr>
          <a:xfrm>
            <a:off x="3397106" y="651556"/>
            <a:ext cx="256352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0" dirty="0" smtClean="0">
                <a:latin typeface="+mj-lt"/>
                <a:sym typeface="Symbol" panose="05050102010706020507" pitchFamily="18" charset="2"/>
              </a:rPr>
              <a:t>in units of </a:t>
            </a:r>
            <a:r>
              <a:rPr lang="en-US" altLang="zh-TW" b="0" dirty="0">
                <a:latin typeface="+mj-lt"/>
                <a:sym typeface="Symbol" panose="05050102010706020507" pitchFamily="18" charset="2"/>
              </a:rPr>
              <a:t>(10</a:t>
            </a:r>
            <a:r>
              <a:rPr lang="en-US" altLang="zh-TW" b="0" baseline="30000" dirty="0">
                <a:latin typeface="+mj-lt"/>
                <a:ea typeface="Symbolarial"/>
                <a:cs typeface="Symbolarial"/>
                <a:sym typeface="Symbol" panose="05050102010706020507" pitchFamily="18" charset="2"/>
              </a:rPr>
              <a:t>-13 </a:t>
            </a:r>
            <a:r>
              <a:rPr lang="en-US" altLang="zh-TW" b="0" dirty="0">
                <a:latin typeface="+mj-lt"/>
                <a:sym typeface="Symbol" panose="05050102010706020507" pitchFamily="18" charset="2"/>
              </a:rPr>
              <a:t>s)</a:t>
            </a:r>
            <a:endParaRPr lang="zh-TW" altLang="en-US" dirty="0">
              <a:latin typeface="+mj-lt"/>
            </a:endParaRPr>
          </a:p>
        </p:txBody>
      </p:sp>
      <p:sp>
        <p:nvSpPr>
          <p:cNvPr id="15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7814F3AF-5802-4929-B232-BE6EF381321D}" type="slidenum">
              <a:rPr lang="en-US" altLang="zh-TW" smtClean="0"/>
              <a:pPr>
                <a:defRPr/>
              </a:pPr>
              <a:t>20</a:t>
            </a:fld>
            <a:endParaRPr lang="en-US" altLang="zh-TW"/>
          </a:p>
        </p:txBody>
      </p:sp>
      <p:graphicFrame>
        <p:nvGraphicFramePr>
          <p:cNvPr id="17" name="表格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2190635"/>
              </p:ext>
            </p:extLst>
          </p:nvPr>
        </p:nvGraphicFramePr>
        <p:xfrm>
          <a:off x="908462" y="1184474"/>
          <a:ext cx="7819902" cy="1722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0742">
                  <a:extLst>
                    <a:ext uri="{9D8B030D-6E8A-4147-A177-3AD203B41FA5}">
                      <a16:colId xmlns:a16="http://schemas.microsoft.com/office/drawing/2014/main" val="3398751144"/>
                    </a:ext>
                  </a:extLst>
                </a:gridCol>
                <a:gridCol w="1262443">
                  <a:extLst>
                    <a:ext uri="{9D8B030D-6E8A-4147-A177-3AD203B41FA5}">
                      <a16:colId xmlns:a16="http://schemas.microsoft.com/office/drawing/2014/main" val="3468155458"/>
                    </a:ext>
                  </a:extLst>
                </a:gridCol>
                <a:gridCol w="1389413">
                  <a:extLst>
                    <a:ext uri="{9D8B030D-6E8A-4147-A177-3AD203B41FA5}">
                      <a16:colId xmlns:a16="http://schemas.microsoft.com/office/drawing/2014/main" val="2360773435"/>
                    </a:ext>
                  </a:extLst>
                </a:gridCol>
                <a:gridCol w="1377537">
                  <a:extLst>
                    <a:ext uri="{9D8B030D-6E8A-4147-A177-3AD203B41FA5}">
                      <a16:colId xmlns:a16="http://schemas.microsoft.com/office/drawing/2014/main" val="2372637230"/>
                    </a:ext>
                  </a:extLst>
                </a:gridCol>
                <a:gridCol w="1401289">
                  <a:extLst>
                    <a:ext uri="{9D8B030D-6E8A-4147-A177-3AD203B41FA5}">
                      <a16:colId xmlns:a16="http://schemas.microsoft.com/office/drawing/2014/main" val="1807356799"/>
                    </a:ext>
                  </a:extLst>
                </a:gridCol>
                <a:gridCol w="147847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CFD4C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700" dirty="0" smtClean="0">
                          <a:solidFill>
                            <a:srgbClr val="660066"/>
                          </a:solidFill>
                        </a:rPr>
                        <a:t>  </a:t>
                      </a:r>
                      <a:r>
                        <a:rPr lang="en-US" altLang="zh-TW" sz="1700" dirty="0" err="1" smtClean="0">
                          <a:solidFill>
                            <a:srgbClr val="660066"/>
                          </a:solidFill>
                        </a:rPr>
                        <a:t>Kiselev</a:t>
                      </a:r>
                      <a:endParaRPr lang="en-US" altLang="zh-TW" sz="1700" dirty="0" smtClean="0">
                        <a:solidFill>
                          <a:srgbClr val="660066"/>
                        </a:solidFill>
                      </a:endParaRPr>
                    </a:p>
                    <a:p>
                      <a:r>
                        <a:rPr lang="en-US" altLang="zh-TW" sz="1700" dirty="0" smtClean="0">
                          <a:solidFill>
                            <a:srgbClr val="660066"/>
                          </a:solidFill>
                        </a:rPr>
                        <a:t> et al (’98)</a:t>
                      </a:r>
                      <a:endParaRPr lang="zh-TW" altLang="en-US" sz="1700" dirty="0">
                        <a:solidFill>
                          <a:srgbClr val="660066"/>
                        </a:solidFill>
                      </a:endParaRPr>
                    </a:p>
                  </a:txBody>
                  <a:tcPr>
                    <a:solidFill>
                      <a:srgbClr val="CFD4C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700" dirty="0" smtClean="0">
                          <a:solidFill>
                            <a:srgbClr val="660066"/>
                          </a:solidFill>
                        </a:rPr>
                        <a:t>    </a:t>
                      </a:r>
                      <a:r>
                        <a:rPr lang="en-US" altLang="zh-TW" sz="1700" dirty="0" err="1" smtClean="0">
                          <a:solidFill>
                            <a:srgbClr val="660066"/>
                          </a:solidFill>
                        </a:rPr>
                        <a:t>Kiselev</a:t>
                      </a:r>
                      <a:endParaRPr lang="en-US" altLang="zh-TW" sz="1700" dirty="0" smtClean="0">
                        <a:solidFill>
                          <a:srgbClr val="660066"/>
                        </a:solidFill>
                      </a:endParaRPr>
                    </a:p>
                    <a:p>
                      <a:r>
                        <a:rPr lang="en-US" altLang="zh-TW" sz="1700" dirty="0" smtClean="0">
                          <a:solidFill>
                            <a:srgbClr val="660066"/>
                          </a:solidFill>
                        </a:rPr>
                        <a:t>   et al (’99)</a:t>
                      </a:r>
                      <a:endParaRPr lang="zh-TW" altLang="en-US" sz="1700" dirty="0">
                        <a:solidFill>
                          <a:srgbClr val="660066"/>
                        </a:solidFill>
                      </a:endParaRPr>
                    </a:p>
                  </a:txBody>
                  <a:tcPr>
                    <a:solidFill>
                      <a:srgbClr val="CFD4C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700" dirty="0" smtClean="0">
                          <a:solidFill>
                            <a:srgbClr val="660066"/>
                          </a:solidFill>
                        </a:rPr>
                        <a:t> </a:t>
                      </a:r>
                      <a:r>
                        <a:rPr lang="en-US" altLang="zh-TW" sz="1700" dirty="0" err="1" smtClean="0">
                          <a:solidFill>
                            <a:srgbClr val="660066"/>
                          </a:solidFill>
                        </a:rPr>
                        <a:t>Guberina</a:t>
                      </a:r>
                      <a:endParaRPr lang="en-US" altLang="zh-TW" sz="1700" dirty="0" smtClean="0">
                        <a:solidFill>
                          <a:srgbClr val="660066"/>
                        </a:solidFill>
                      </a:endParaRPr>
                    </a:p>
                    <a:p>
                      <a:r>
                        <a:rPr lang="en-US" altLang="zh-TW" sz="1700" baseline="0" dirty="0" smtClean="0">
                          <a:solidFill>
                            <a:srgbClr val="660066"/>
                          </a:solidFill>
                        </a:rPr>
                        <a:t> et al (’99)</a:t>
                      </a:r>
                      <a:endParaRPr lang="zh-TW" altLang="en-US" sz="1700" dirty="0">
                        <a:solidFill>
                          <a:srgbClr val="660066"/>
                        </a:solidFill>
                      </a:endParaRPr>
                    </a:p>
                  </a:txBody>
                  <a:tcPr>
                    <a:solidFill>
                      <a:srgbClr val="CFD4C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700" dirty="0" smtClean="0">
                          <a:solidFill>
                            <a:srgbClr val="660066"/>
                          </a:solidFill>
                        </a:rPr>
                        <a:t>    Chang</a:t>
                      </a:r>
                    </a:p>
                    <a:p>
                      <a:r>
                        <a:rPr lang="en-US" altLang="zh-TW" sz="1700" dirty="0" smtClean="0">
                          <a:solidFill>
                            <a:srgbClr val="660066"/>
                          </a:solidFill>
                        </a:rPr>
                        <a:t>  et</a:t>
                      </a:r>
                      <a:r>
                        <a:rPr lang="en-US" altLang="zh-TW" sz="1700" baseline="0" dirty="0" smtClean="0">
                          <a:solidFill>
                            <a:srgbClr val="660066"/>
                          </a:solidFill>
                        </a:rPr>
                        <a:t> al (’08)</a:t>
                      </a:r>
                      <a:endParaRPr lang="zh-TW" altLang="en-US" sz="1700" dirty="0">
                        <a:solidFill>
                          <a:srgbClr val="660066"/>
                        </a:solidFill>
                      </a:endParaRPr>
                    </a:p>
                  </a:txBody>
                  <a:tcPr>
                    <a:solidFill>
                      <a:srgbClr val="CFD4C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700" dirty="0" err="1" smtClean="0">
                          <a:solidFill>
                            <a:srgbClr val="660066"/>
                          </a:solidFill>
                        </a:rPr>
                        <a:t>Karliner</a:t>
                      </a:r>
                      <a:r>
                        <a:rPr lang="en-US" altLang="zh-TW" sz="1700" dirty="0" smtClean="0">
                          <a:solidFill>
                            <a:srgbClr val="660066"/>
                          </a:solidFill>
                        </a:rPr>
                        <a:t>,</a:t>
                      </a:r>
                    </a:p>
                    <a:p>
                      <a:r>
                        <a:rPr lang="en-US" altLang="zh-TW" sz="1700" dirty="0" err="1" smtClean="0">
                          <a:solidFill>
                            <a:srgbClr val="660066"/>
                          </a:solidFill>
                        </a:rPr>
                        <a:t>Rosner</a:t>
                      </a:r>
                      <a:r>
                        <a:rPr lang="en-US" altLang="zh-TW" sz="1700" dirty="0" smtClean="0">
                          <a:solidFill>
                            <a:srgbClr val="660066"/>
                          </a:solidFill>
                        </a:rPr>
                        <a:t> (’14)</a:t>
                      </a:r>
                      <a:endParaRPr lang="zh-TW" altLang="en-US" sz="1700" dirty="0">
                        <a:solidFill>
                          <a:srgbClr val="660066"/>
                        </a:solidFill>
                      </a:endParaRPr>
                    </a:p>
                  </a:txBody>
                  <a:tcPr>
                    <a:solidFill>
                      <a:srgbClr val="CFD4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23190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  </a:t>
                      </a: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  <a:ea typeface="新細明體" panose="02020500000000000000" pitchFamily="18" charset="-120"/>
                          <a:sym typeface="Symbol" panose="05050102010706020507" pitchFamily="18" charset="2"/>
                        </a:rPr>
                        <a:t></a:t>
                      </a:r>
                      <a:r>
                        <a:rPr kumimoji="1" lang="en-US" altLang="zh-TW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sym typeface="Symbol" panose="05050102010706020507" pitchFamily="18" charset="2"/>
                        </a:rPr>
                        <a:t>cc</a:t>
                      </a:r>
                      <a:r>
                        <a:rPr kumimoji="1" lang="en-US" altLang="zh-TW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sym typeface="Symbol" panose="05050102010706020507" pitchFamily="18" charset="2"/>
                        </a:rPr>
                        <a:t>++</a:t>
                      </a:r>
                      <a:endParaRPr kumimoji="1" lang="en-US" altLang="zh-TW" sz="18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  4.3</a:t>
                      </a:r>
                      <a:r>
                        <a:rPr lang="en-US" altLang="zh-TW" dirty="0" smtClean="0">
                          <a:sym typeface="Symbol" panose="05050102010706020507" pitchFamily="18" charset="2"/>
                        </a:rPr>
                        <a:t>1.1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    4.6</a:t>
                      </a:r>
                      <a:r>
                        <a:rPr lang="en-US" altLang="zh-TW" dirty="0" smtClean="0">
                          <a:sym typeface="Symbol" panose="05050102010706020507" pitchFamily="18" charset="2"/>
                        </a:rPr>
                        <a:t>0.5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   15.5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       6.7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    1.85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2175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  </a:t>
                      </a: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  <a:ea typeface="新細明體" panose="02020500000000000000" pitchFamily="18" charset="-120"/>
                          <a:sym typeface="Symbol" panose="05050102010706020507" pitchFamily="18" charset="2"/>
                        </a:rPr>
                        <a:t></a:t>
                      </a:r>
                      <a:r>
                        <a:rPr kumimoji="1" lang="en-US" altLang="zh-TW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sym typeface="Symbol" panose="05050102010706020507" pitchFamily="18" charset="2"/>
                        </a:rPr>
                        <a:t>cc</a:t>
                      </a:r>
                      <a:r>
                        <a:rPr kumimoji="1" lang="en-US" altLang="zh-TW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sym typeface="Symbol" panose="05050102010706020507" pitchFamily="18" charset="2"/>
                        </a:rPr>
                        <a:t>+</a:t>
                      </a:r>
                      <a:endParaRPr kumimoji="1" lang="en-US" altLang="zh-TW" sz="18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  1.1</a:t>
                      </a:r>
                      <a:r>
                        <a:rPr lang="en-US" altLang="zh-TW" dirty="0" smtClean="0">
                          <a:sym typeface="Symbol" panose="05050102010706020507" pitchFamily="18" charset="2"/>
                        </a:rPr>
                        <a:t>0.3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    1.6</a:t>
                      </a:r>
                      <a:r>
                        <a:rPr lang="en-US" altLang="zh-TW" dirty="0" smtClean="0">
                          <a:sym typeface="Symbol" panose="05050102010706020507" pitchFamily="18" charset="2"/>
                        </a:rPr>
                        <a:t>0.5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     2.2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       2.5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    0.53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66164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  </a:t>
                      </a: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  <a:ea typeface="新細明體" panose="02020500000000000000" pitchFamily="18" charset="-120"/>
                          <a:sym typeface="Symbol" panose="05050102010706020507" pitchFamily="18" charset="2"/>
                        </a:rPr>
                        <a:t></a:t>
                      </a:r>
                      <a:r>
                        <a:rPr kumimoji="1" lang="en-US" altLang="zh-TW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sym typeface="Symbol" panose="05050102010706020507" pitchFamily="18" charset="2"/>
                        </a:rPr>
                        <a:t>cc</a:t>
                      </a:r>
                      <a:r>
                        <a:rPr kumimoji="1" lang="en-US" altLang="zh-TW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sym typeface="Symbol" panose="05050102010706020507" pitchFamily="18" charset="2"/>
                        </a:rPr>
                        <a:t>+</a:t>
                      </a:r>
                      <a:endParaRPr kumimoji="1" lang="en-US" altLang="zh-TW" sz="18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  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    2.7</a:t>
                      </a:r>
                      <a:r>
                        <a:rPr lang="en-US" altLang="zh-TW" dirty="0" smtClean="0">
                          <a:sym typeface="Symbol" panose="05050102010706020507" pitchFamily="18" charset="2"/>
                        </a:rPr>
                        <a:t>0.6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     2.5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       2.1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6363641"/>
                  </a:ext>
                </a:extLst>
              </a:tr>
            </a:tbl>
          </a:graphicData>
        </a:graphic>
      </p:graphicFrame>
      <p:sp>
        <p:nvSpPr>
          <p:cNvPr id="8" name="文字方塊 7"/>
          <p:cNvSpPr txBox="1"/>
          <p:nvPr/>
        </p:nvSpPr>
        <p:spPr>
          <a:xfrm>
            <a:off x="2980707" y="3354780"/>
            <a:ext cx="4025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0" dirty="0" smtClean="0"/>
              <a:t>Large theoretical uncertainties </a:t>
            </a:r>
            <a:endParaRPr lang="zh-TW" altLang="en-US" sz="2000" b="0" dirty="0"/>
          </a:p>
        </p:txBody>
      </p:sp>
      <p:sp>
        <p:nvSpPr>
          <p:cNvPr id="9" name="文字方塊 8"/>
          <p:cNvSpPr txBox="1">
            <a:spLocks noChangeArrowheads="1"/>
          </p:cNvSpPr>
          <p:nvPr/>
        </p:nvSpPr>
        <p:spPr bwMode="auto">
          <a:xfrm>
            <a:off x="2980707" y="3990862"/>
            <a:ext cx="413543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 dirty="0">
                <a:solidFill>
                  <a:srgbClr val="0000FF"/>
                </a:solidFill>
                <a:sym typeface="Symbol" panose="05050102010706020507" pitchFamily="18" charset="2"/>
              </a:rPr>
              <a:t></a:t>
            </a:r>
            <a:r>
              <a:rPr lang="en-US" altLang="zh-TW" sz="2200" dirty="0">
                <a:solidFill>
                  <a:srgbClr val="0000FF"/>
                </a:solidFill>
              </a:rPr>
              <a:t>(</a:t>
            </a:r>
            <a:r>
              <a:rPr lang="en-US" altLang="zh-TW" sz="2200" dirty="0">
                <a:solidFill>
                  <a:srgbClr val="0000FF"/>
                </a:solidFill>
                <a:sym typeface="Symbol" panose="05050102010706020507" pitchFamily="18" charset="2"/>
              </a:rPr>
              <a:t></a:t>
            </a:r>
            <a:r>
              <a:rPr lang="en-US" altLang="zh-TW" sz="2200" baseline="-25000" dirty="0">
                <a:solidFill>
                  <a:srgbClr val="0000FF"/>
                </a:solidFill>
                <a:sym typeface="Symbol" panose="05050102010706020507" pitchFamily="18" charset="2"/>
              </a:rPr>
              <a:t>cc</a:t>
            </a:r>
            <a:r>
              <a:rPr lang="en-US" altLang="zh-TW" sz="2200" baseline="30000" dirty="0">
                <a:solidFill>
                  <a:srgbClr val="0000FF"/>
                </a:solidFill>
              </a:rPr>
              <a:t>++</a:t>
            </a:r>
            <a:r>
              <a:rPr lang="en-US" altLang="zh-TW" sz="2200" dirty="0">
                <a:solidFill>
                  <a:srgbClr val="0000FF"/>
                </a:solidFill>
              </a:rPr>
              <a:t>) </a:t>
            </a:r>
            <a:r>
              <a:rPr lang="en-US" altLang="zh-TW" sz="2200" dirty="0" smtClean="0">
                <a:solidFill>
                  <a:srgbClr val="0000FF"/>
                </a:solidFill>
              </a:rPr>
              <a:t>&gt; </a:t>
            </a:r>
            <a:r>
              <a:rPr lang="en-US" altLang="zh-TW" sz="2200" dirty="0">
                <a:solidFill>
                  <a:srgbClr val="0000FF"/>
                </a:solidFill>
                <a:sym typeface="Symbol" panose="05050102010706020507" pitchFamily="18" charset="2"/>
              </a:rPr>
              <a:t></a:t>
            </a:r>
            <a:r>
              <a:rPr lang="en-US" altLang="zh-TW" sz="2200" dirty="0">
                <a:solidFill>
                  <a:srgbClr val="0000FF"/>
                </a:solidFill>
              </a:rPr>
              <a:t>(</a:t>
            </a:r>
            <a:r>
              <a:rPr lang="en-US" altLang="zh-TW" sz="2200" dirty="0">
                <a:solidFill>
                  <a:srgbClr val="0000FF"/>
                </a:solidFill>
                <a:sym typeface="Symbol" panose="05050102010706020507" pitchFamily="18" charset="2"/>
              </a:rPr>
              <a:t></a:t>
            </a:r>
            <a:r>
              <a:rPr lang="en-US" altLang="zh-TW" sz="2200" baseline="-25000" dirty="0">
                <a:solidFill>
                  <a:srgbClr val="0000FF"/>
                </a:solidFill>
                <a:sym typeface="Symbol" panose="05050102010706020507" pitchFamily="18" charset="2"/>
              </a:rPr>
              <a:t>cc</a:t>
            </a:r>
            <a:r>
              <a:rPr lang="en-US" altLang="zh-TW" sz="2200" baseline="30000" dirty="0">
                <a:solidFill>
                  <a:srgbClr val="0000FF"/>
                </a:solidFill>
              </a:rPr>
              <a:t>+</a:t>
            </a:r>
            <a:r>
              <a:rPr lang="en-US" altLang="zh-TW" sz="2200" dirty="0">
                <a:solidFill>
                  <a:srgbClr val="0000FF"/>
                </a:solidFill>
              </a:rPr>
              <a:t>) </a:t>
            </a:r>
            <a:r>
              <a:rPr lang="en-US" altLang="zh-TW" sz="2200" dirty="0">
                <a:solidFill>
                  <a:srgbClr val="0000FF"/>
                </a:solidFill>
                <a:sym typeface="Symbol" panose="05050102010706020507" pitchFamily="18" charset="2"/>
              </a:rPr>
              <a:t>~</a:t>
            </a:r>
            <a:r>
              <a:rPr lang="en-US" altLang="zh-TW" sz="2200" dirty="0" smtClean="0">
                <a:solidFill>
                  <a:srgbClr val="0000FF"/>
                </a:solidFill>
                <a:sym typeface="Symbol" panose="05050102010706020507" pitchFamily="18" charset="2"/>
              </a:rPr>
              <a:t> </a:t>
            </a:r>
            <a:r>
              <a:rPr lang="en-US" altLang="zh-TW" sz="2200" dirty="0">
                <a:solidFill>
                  <a:srgbClr val="0000FF"/>
                </a:solidFill>
                <a:sym typeface="Symbol" panose="05050102010706020507" pitchFamily="18" charset="2"/>
              </a:rPr>
              <a:t></a:t>
            </a:r>
            <a:r>
              <a:rPr lang="en-US" altLang="zh-TW" sz="2200" dirty="0">
                <a:solidFill>
                  <a:srgbClr val="0000FF"/>
                </a:solidFill>
              </a:rPr>
              <a:t>(</a:t>
            </a:r>
            <a:r>
              <a:rPr lang="en-US" altLang="zh-TW" sz="2200" dirty="0">
                <a:solidFill>
                  <a:srgbClr val="0000FF"/>
                </a:solidFill>
                <a:sym typeface="Symbol" panose="05050102010706020507" pitchFamily="18" charset="2"/>
              </a:rPr>
              <a:t></a:t>
            </a:r>
            <a:r>
              <a:rPr lang="en-US" altLang="zh-TW" sz="2200" baseline="-25000" dirty="0">
                <a:solidFill>
                  <a:srgbClr val="0000FF"/>
                </a:solidFill>
                <a:sym typeface="Symbol" panose="05050102010706020507" pitchFamily="18" charset="2"/>
              </a:rPr>
              <a:t>cc</a:t>
            </a:r>
            <a:r>
              <a:rPr lang="en-US" altLang="zh-TW" sz="2200" baseline="30000" dirty="0">
                <a:solidFill>
                  <a:srgbClr val="0000FF"/>
                </a:solidFill>
              </a:rPr>
              <a:t>+</a:t>
            </a:r>
            <a:r>
              <a:rPr lang="en-US" altLang="zh-TW" sz="2200" dirty="0">
                <a:solidFill>
                  <a:srgbClr val="0000FF"/>
                </a:solidFill>
              </a:rPr>
              <a:t>) </a:t>
            </a:r>
            <a:endParaRPr lang="zh-TW" altLang="en-US" sz="22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14F3AF-5802-4929-B232-BE6EF381321D}" type="slidenum">
              <a:rPr lang="en-US" altLang="zh-TW" smtClean="0"/>
              <a:pPr>
                <a:defRPr/>
              </a:pPr>
              <a:t>21</a:t>
            </a:fld>
            <a:endParaRPr lang="en-US" altLang="zh-TW"/>
          </a:p>
        </p:txBody>
      </p:sp>
      <p:pic>
        <p:nvPicPr>
          <p:cNvPr id="3" name="圖片 2" descr="screen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6450" y="4896992"/>
            <a:ext cx="5342058" cy="885601"/>
          </a:xfrm>
          <a:prstGeom prst="rect">
            <a:avLst/>
          </a:prstGeom>
        </p:spPr>
      </p:pic>
      <p:pic>
        <p:nvPicPr>
          <p:cNvPr id="4" name="圖片 3" descr="screen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85060" y="2642337"/>
            <a:ext cx="3367660" cy="1070916"/>
          </a:xfrm>
          <a:prstGeom prst="rect">
            <a:avLst/>
          </a:prstGeom>
        </p:spPr>
      </p:pic>
      <p:pic>
        <p:nvPicPr>
          <p:cNvPr id="6" name="圖片 5" descr="screen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28612" y="3812720"/>
            <a:ext cx="5427023" cy="919650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1264721" y="3141099"/>
            <a:ext cx="122315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700" dirty="0" smtClean="0">
                <a:latin typeface="+mj-lt"/>
                <a:sym typeface="Symbol"/>
              </a:rPr>
              <a:t></a:t>
            </a:r>
            <a:r>
              <a:rPr lang="en-US" altLang="zh-TW" sz="1700" baseline="-25000" dirty="0" smtClean="0">
                <a:latin typeface="+mj-lt"/>
                <a:sym typeface="Symbol"/>
              </a:rPr>
              <a:t>cc</a:t>
            </a:r>
            <a:r>
              <a:rPr lang="en-US" altLang="zh-TW" sz="1700" baseline="30000" dirty="0" smtClean="0">
                <a:latin typeface="+mj-lt"/>
              </a:rPr>
              <a:t>++</a:t>
            </a:r>
            <a:endParaRPr lang="zh-TW" altLang="en-US" sz="1700" baseline="30000" dirty="0">
              <a:latin typeface="+mj-lt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268679" y="4190091"/>
            <a:ext cx="122315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700" dirty="0" smtClean="0">
                <a:latin typeface="+mj-lt"/>
                <a:sym typeface="Symbol"/>
              </a:rPr>
              <a:t></a:t>
            </a:r>
            <a:r>
              <a:rPr lang="en-US" altLang="zh-TW" sz="1700" baseline="-25000" dirty="0" smtClean="0">
                <a:latin typeface="+mj-lt"/>
                <a:sym typeface="Symbol"/>
              </a:rPr>
              <a:t>cc</a:t>
            </a:r>
            <a:r>
              <a:rPr lang="en-US" altLang="zh-TW" sz="1700" baseline="30000" dirty="0" smtClean="0">
                <a:latin typeface="+mj-lt"/>
              </a:rPr>
              <a:t>+</a:t>
            </a:r>
            <a:endParaRPr lang="zh-TW" altLang="en-US" sz="1700" baseline="30000" dirty="0">
              <a:latin typeface="+mj-lt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1302323" y="5179686"/>
            <a:ext cx="122315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700" dirty="0" smtClean="0">
                <a:latin typeface="Symbol"/>
                <a:sym typeface="Symbol"/>
              </a:rPr>
              <a:t></a:t>
            </a:r>
            <a:r>
              <a:rPr lang="en-US" altLang="zh-TW" sz="1700" baseline="-25000" dirty="0" smtClean="0">
                <a:latin typeface="+mj-lt"/>
                <a:sym typeface="Symbol"/>
              </a:rPr>
              <a:t>cc</a:t>
            </a:r>
            <a:r>
              <a:rPr lang="en-US" altLang="zh-TW" sz="1700" baseline="30000" dirty="0" smtClean="0">
                <a:latin typeface="+mj-lt"/>
              </a:rPr>
              <a:t>+</a:t>
            </a:r>
            <a:endParaRPr lang="zh-TW" altLang="en-US" sz="1700" baseline="30000" dirty="0">
              <a:latin typeface="+mj-lt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854075" y="165100"/>
            <a:ext cx="76803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solidFill>
                  <a:srgbClr val="CC00CC"/>
                </a:solidFill>
              </a:rPr>
              <a:t>                 Lifetimes of doubly charmed baryons </a:t>
            </a:r>
            <a:endParaRPr lang="en-US" altLang="zh-TW" sz="2200" baseline="-25000">
              <a:solidFill>
                <a:srgbClr val="CC00CC"/>
              </a:solidFill>
            </a:endParaRPr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>
            <a:off x="473075" y="639763"/>
            <a:ext cx="7958138" cy="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graphicFrame>
        <p:nvGraphicFramePr>
          <p:cNvPr id="13" name="Group 1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3794072"/>
              </p:ext>
            </p:extLst>
          </p:nvPr>
        </p:nvGraphicFramePr>
        <p:xfrm>
          <a:off x="920333" y="725505"/>
          <a:ext cx="7160820" cy="1584848"/>
        </p:xfrm>
        <a:graphic>
          <a:graphicData uri="http://schemas.openxmlformats.org/drawingml/2006/table">
            <a:tbl>
              <a:tblPr/>
              <a:tblGrid>
                <a:gridCol w="790003">
                  <a:extLst>
                    <a:ext uri="{9D8B030D-6E8A-4147-A177-3AD203B41FA5}">
                      <a16:colId xmlns:a16="http://schemas.microsoft.com/office/drawing/2014/main" val="1614363753"/>
                    </a:ext>
                  </a:extLst>
                </a:gridCol>
                <a:gridCol w="710860">
                  <a:extLst>
                    <a:ext uri="{9D8B030D-6E8A-4147-A177-3AD203B41FA5}">
                      <a16:colId xmlns:a16="http://schemas.microsoft.com/office/drawing/2014/main" val="369511599"/>
                    </a:ext>
                  </a:extLst>
                </a:gridCol>
                <a:gridCol w="703665">
                  <a:extLst>
                    <a:ext uri="{9D8B030D-6E8A-4147-A177-3AD203B41FA5}">
                      <a16:colId xmlns:a16="http://schemas.microsoft.com/office/drawing/2014/main" val="556174251"/>
                    </a:ext>
                  </a:extLst>
                </a:gridCol>
                <a:gridCol w="712297">
                  <a:extLst>
                    <a:ext uri="{9D8B030D-6E8A-4147-A177-3AD203B41FA5}">
                      <a16:colId xmlns:a16="http://schemas.microsoft.com/office/drawing/2014/main" val="3850683419"/>
                    </a:ext>
                  </a:extLst>
                </a:gridCol>
                <a:gridCol w="1000096">
                  <a:extLst>
                    <a:ext uri="{9D8B030D-6E8A-4147-A177-3AD203B41FA5}">
                      <a16:colId xmlns:a16="http://schemas.microsoft.com/office/drawing/2014/main" val="2556471339"/>
                    </a:ext>
                  </a:extLst>
                </a:gridCol>
                <a:gridCol w="1739758">
                  <a:extLst>
                    <a:ext uri="{9D8B030D-6E8A-4147-A177-3AD203B41FA5}">
                      <a16:colId xmlns:a16="http://schemas.microsoft.com/office/drawing/2014/main" val="114577503"/>
                    </a:ext>
                  </a:extLst>
                </a:gridCol>
                <a:gridCol w="1504141">
                  <a:extLst>
                    <a:ext uri="{9D8B030D-6E8A-4147-A177-3AD203B41FA5}">
                      <a16:colId xmlns:a16="http://schemas.microsoft.com/office/drawing/2014/main" val="3239959400"/>
                    </a:ext>
                  </a:extLst>
                </a:gridCol>
              </a:tblGrid>
              <a:tr h="36191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Dec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Ann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Int(-)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 </a:t>
                      </a:r>
                      <a:r>
                        <a:rPr kumimoji="1" lang="en-US" altLang="zh-TW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Int</a:t>
                      </a: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(+)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   Semi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  <a:ea typeface="新細明體" panose="02020500000000000000" pitchFamily="18" charset="-120"/>
                          <a:sym typeface="Symbol" panose="05050102010706020507" pitchFamily="18" charset="2"/>
                        </a:rPr>
                        <a:t>     </a:t>
                      </a: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arial"/>
                          <a:ea typeface="新細明體" panose="02020500000000000000" pitchFamily="18" charset="-120"/>
                          <a:sym typeface="Symbol" panose="05050102010706020507" pitchFamily="18" charset="2"/>
                        </a:rPr>
                        <a:t>(10</a:t>
                      </a:r>
                      <a:r>
                        <a:rPr kumimoji="1" lang="en-US" altLang="zh-TW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arial"/>
                          <a:ea typeface="Symbolarial"/>
                          <a:cs typeface="Symbolarial"/>
                          <a:sym typeface="Symbol" panose="05050102010706020507" pitchFamily="18" charset="2"/>
                        </a:rPr>
                        <a:t>-13 </a:t>
                      </a: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arial"/>
                          <a:ea typeface="新細明體" panose="02020500000000000000" pitchFamily="18" charset="-120"/>
                          <a:sym typeface="Symbol" panose="05050102010706020507" pitchFamily="18" charset="2"/>
                        </a:rPr>
                        <a:t>s)</a:t>
                      </a:r>
                      <a:endParaRPr kumimoji="1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mbol" panose="05050102010706020507" pitchFamily="18" charset="2"/>
                        <a:ea typeface="新細明體" panose="02020500000000000000" pitchFamily="18" charset="-120"/>
                        <a:sym typeface="Symbol" panose="05050102010706020507" pitchFamily="18" charset="2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2420228"/>
                  </a:ext>
                </a:extLst>
              </a:tr>
              <a:tr h="36191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  <a:ea typeface="新細明體" panose="02020500000000000000" pitchFamily="18" charset="-120"/>
                          <a:sym typeface="Symbol" panose="05050102010706020507" pitchFamily="18" charset="2"/>
                        </a:rPr>
                        <a:t> </a:t>
                      </a:r>
                      <a:r>
                        <a:rPr kumimoji="1" lang="en-US" altLang="zh-TW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sym typeface="Symbol" panose="05050102010706020507" pitchFamily="18" charset="2"/>
                        </a:rPr>
                        <a:t>cc</a:t>
                      </a:r>
                      <a:r>
                        <a:rPr kumimoji="1" lang="en-US" altLang="zh-TW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sym typeface="Symbol" panose="05050102010706020507" pitchFamily="18" charset="2"/>
                        </a:rPr>
                        <a:t>++</a:t>
                      </a:r>
                      <a:endParaRPr kumimoji="1" lang="en-US" altLang="zh-TW" sz="20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 1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  1</a:t>
                      </a:r>
                      <a:endParaRPr kumimoji="1" lang="en-US" altLang="zh-TW" sz="20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       1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   1.9~15.5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6635733"/>
                  </a:ext>
                </a:extLst>
              </a:tr>
              <a:tr h="36191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  <a:ea typeface="新細明體" panose="02020500000000000000" pitchFamily="18" charset="-120"/>
                          <a:sym typeface="Symbol" panose="05050102010706020507" pitchFamily="18" charset="2"/>
                        </a:rPr>
                        <a:t> </a:t>
                      </a:r>
                      <a:r>
                        <a:rPr kumimoji="1" lang="en-US" altLang="zh-TW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sym typeface="Symbol" panose="05050102010706020507" pitchFamily="18" charset="2"/>
                        </a:rPr>
                        <a:t>cc</a:t>
                      </a:r>
                      <a:r>
                        <a:rPr kumimoji="1" lang="en-US" altLang="zh-TW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sym typeface="Symbol" panose="05050102010706020507" pitchFamily="18" charset="2"/>
                        </a:rPr>
                        <a:t>+</a:t>
                      </a:r>
                      <a:endParaRPr kumimoji="1" lang="en-US" altLang="zh-TW" sz="20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 1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  1</a:t>
                      </a:r>
                      <a:endParaRPr kumimoji="1" lang="en-US" altLang="zh-TW" sz="20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  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    s</a:t>
                      </a:r>
                      <a:r>
                        <a:rPr kumimoji="1" lang="en-US" altLang="zh-TW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  1 + </a:t>
                      </a: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新細明體" panose="02020500000000000000" pitchFamily="18" charset="-120"/>
                        </a:rPr>
                        <a:t>s</a:t>
                      </a:r>
                      <a:r>
                        <a:rPr kumimoji="1" lang="en-US" altLang="zh-TW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新細明體" panose="02020500000000000000" pitchFamily="18" charset="-120"/>
                        </a:rPr>
                        <a:t>2</a:t>
                      </a: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P.I.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   0.5~ 2.5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191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  <a:ea typeface="新細明體" panose="02020500000000000000" pitchFamily="18" charset="-120"/>
                          <a:sym typeface="Symbol" panose="05050102010706020507" pitchFamily="18" charset="2"/>
                        </a:rPr>
                        <a:t> </a:t>
                      </a:r>
                      <a:r>
                        <a:rPr kumimoji="1" lang="en-US" altLang="zh-TW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sym typeface="Symbol" panose="05050102010706020507" pitchFamily="18" charset="2"/>
                        </a:rPr>
                        <a:t>cc</a:t>
                      </a:r>
                      <a:r>
                        <a:rPr kumimoji="1" lang="en-US" altLang="zh-TW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sym typeface="Symbol" panose="05050102010706020507" pitchFamily="18" charset="2"/>
                        </a:rPr>
                        <a:t>+</a:t>
                      </a:r>
                      <a:endParaRPr kumimoji="1" lang="en-US" altLang="zh-TW" sz="20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 1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</a:t>
                      </a: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新細明體" panose="02020500000000000000" pitchFamily="18" charset="-120"/>
                        </a:rPr>
                        <a:t>  s</a:t>
                      </a:r>
                      <a:r>
                        <a:rPr kumimoji="1" lang="en-US" altLang="zh-TW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新細明體" panose="02020500000000000000" pitchFamily="18" charset="-120"/>
                        </a:rPr>
                        <a:t>2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    1</a:t>
                      </a:r>
                      <a:endParaRPr kumimoji="1" lang="en-US" altLang="zh-TW" sz="20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  1 + </a:t>
                      </a: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新細明體" panose="02020500000000000000" pitchFamily="18" charset="-120"/>
                        </a:rPr>
                        <a:t>c</a:t>
                      </a:r>
                      <a:r>
                        <a:rPr kumimoji="1" lang="en-US" altLang="zh-TW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新細明體" panose="02020500000000000000" pitchFamily="18" charset="-120"/>
                        </a:rPr>
                        <a:t>2</a:t>
                      </a: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P.I.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   2.1~ 2.8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" name="文字方塊 13"/>
          <p:cNvSpPr txBox="1">
            <a:spLocks noChangeArrowheads="1"/>
          </p:cNvSpPr>
          <p:nvPr/>
        </p:nvSpPr>
        <p:spPr bwMode="auto">
          <a:xfrm>
            <a:off x="2490726" y="6134578"/>
            <a:ext cx="413543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 dirty="0">
                <a:solidFill>
                  <a:srgbClr val="0000FF"/>
                </a:solidFill>
                <a:sym typeface="Symbol" panose="05050102010706020507" pitchFamily="18" charset="2"/>
              </a:rPr>
              <a:t></a:t>
            </a:r>
            <a:r>
              <a:rPr lang="en-US" altLang="zh-TW" sz="2200" dirty="0">
                <a:solidFill>
                  <a:srgbClr val="0000FF"/>
                </a:solidFill>
              </a:rPr>
              <a:t>(</a:t>
            </a:r>
            <a:r>
              <a:rPr lang="en-US" altLang="zh-TW" sz="2200" dirty="0">
                <a:solidFill>
                  <a:srgbClr val="0000FF"/>
                </a:solidFill>
                <a:sym typeface="Symbol" panose="05050102010706020507" pitchFamily="18" charset="2"/>
              </a:rPr>
              <a:t></a:t>
            </a:r>
            <a:r>
              <a:rPr lang="en-US" altLang="zh-TW" sz="2200" baseline="-25000" dirty="0">
                <a:solidFill>
                  <a:srgbClr val="0000FF"/>
                </a:solidFill>
                <a:sym typeface="Symbol" panose="05050102010706020507" pitchFamily="18" charset="2"/>
              </a:rPr>
              <a:t>cc</a:t>
            </a:r>
            <a:r>
              <a:rPr lang="en-US" altLang="zh-TW" sz="2200" baseline="30000" dirty="0">
                <a:solidFill>
                  <a:srgbClr val="0000FF"/>
                </a:solidFill>
              </a:rPr>
              <a:t>++</a:t>
            </a:r>
            <a:r>
              <a:rPr lang="en-US" altLang="zh-TW" sz="2200" dirty="0">
                <a:solidFill>
                  <a:srgbClr val="0000FF"/>
                </a:solidFill>
              </a:rPr>
              <a:t>) </a:t>
            </a:r>
            <a:r>
              <a:rPr lang="en-US" altLang="zh-TW" sz="2200" dirty="0" smtClean="0">
                <a:solidFill>
                  <a:srgbClr val="0000FF"/>
                </a:solidFill>
              </a:rPr>
              <a:t>&gt; </a:t>
            </a:r>
            <a:r>
              <a:rPr lang="en-US" altLang="zh-TW" sz="2200" dirty="0">
                <a:solidFill>
                  <a:srgbClr val="0000FF"/>
                </a:solidFill>
                <a:sym typeface="Symbol" panose="05050102010706020507" pitchFamily="18" charset="2"/>
              </a:rPr>
              <a:t></a:t>
            </a:r>
            <a:r>
              <a:rPr lang="en-US" altLang="zh-TW" sz="2200" dirty="0">
                <a:solidFill>
                  <a:srgbClr val="0000FF"/>
                </a:solidFill>
              </a:rPr>
              <a:t>(</a:t>
            </a:r>
            <a:r>
              <a:rPr lang="en-US" altLang="zh-TW" sz="2200" dirty="0">
                <a:solidFill>
                  <a:srgbClr val="0000FF"/>
                </a:solidFill>
                <a:sym typeface="Symbol" panose="05050102010706020507" pitchFamily="18" charset="2"/>
              </a:rPr>
              <a:t></a:t>
            </a:r>
            <a:r>
              <a:rPr lang="en-US" altLang="zh-TW" sz="2200" baseline="-25000" dirty="0">
                <a:solidFill>
                  <a:srgbClr val="0000FF"/>
                </a:solidFill>
                <a:sym typeface="Symbol" panose="05050102010706020507" pitchFamily="18" charset="2"/>
              </a:rPr>
              <a:t>cc</a:t>
            </a:r>
            <a:r>
              <a:rPr lang="en-US" altLang="zh-TW" sz="2200" baseline="30000" dirty="0">
                <a:solidFill>
                  <a:srgbClr val="0000FF"/>
                </a:solidFill>
              </a:rPr>
              <a:t>+</a:t>
            </a:r>
            <a:r>
              <a:rPr lang="en-US" altLang="zh-TW" sz="2200" dirty="0">
                <a:solidFill>
                  <a:srgbClr val="0000FF"/>
                </a:solidFill>
              </a:rPr>
              <a:t>) </a:t>
            </a:r>
            <a:r>
              <a:rPr lang="en-US" altLang="zh-TW" sz="2200" dirty="0">
                <a:solidFill>
                  <a:srgbClr val="0000FF"/>
                </a:solidFill>
                <a:sym typeface="Symbol" panose="05050102010706020507" pitchFamily="18" charset="2"/>
              </a:rPr>
              <a:t>~</a:t>
            </a:r>
            <a:r>
              <a:rPr lang="en-US" altLang="zh-TW" sz="2200" dirty="0" smtClean="0">
                <a:solidFill>
                  <a:srgbClr val="0000FF"/>
                </a:solidFill>
                <a:sym typeface="Symbol" panose="05050102010706020507" pitchFamily="18" charset="2"/>
              </a:rPr>
              <a:t> </a:t>
            </a:r>
            <a:r>
              <a:rPr lang="en-US" altLang="zh-TW" sz="2200" dirty="0">
                <a:solidFill>
                  <a:srgbClr val="0000FF"/>
                </a:solidFill>
                <a:sym typeface="Symbol" panose="05050102010706020507" pitchFamily="18" charset="2"/>
              </a:rPr>
              <a:t></a:t>
            </a:r>
            <a:r>
              <a:rPr lang="en-US" altLang="zh-TW" sz="2200" dirty="0">
                <a:solidFill>
                  <a:srgbClr val="0000FF"/>
                </a:solidFill>
              </a:rPr>
              <a:t>(</a:t>
            </a:r>
            <a:r>
              <a:rPr lang="en-US" altLang="zh-TW" sz="2200" dirty="0">
                <a:solidFill>
                  <a:srgbClr val="0000FF"/>
                </a:solidFill>
                <a:sym typeface="Symbol" panose="05050102010706020507" pitchFamily="18" charset="2"/>
              </a:rPr>
              <a:t></a:t>
            </a:r>
            <a:r>
              <a:rPr lang="en-US" altLang="zh-TW" sz="2200" baseline="-25000" dirty="0">
                <a:solidFill>
                  <a:srgbClr val="0000FF"/>
                </a:solidFill>
                <a:sym typeface="Symbol" panose="05050102010706020507" pitchFamily="18" charset="2"/>
              </a:rPr>
              <a:t>cc</a:t>
            </a:r>
            <a:r>
              <a:rPr lang="en-US" altLang="zh-TW" sz="2200" baseline="30000" dirty="0" smtClean="0">
                <a:solidFill>
                  <a:srgbClr val="0000FF"/>
                </a:solidFill>
              </a:rPr>
              <a:t>+</a:t>
            </a:r>
            <a:r>
              <a:rPr lang="en-US" altLang="zh-TW" sz="2200" dirty="0" smtClean="0">
                <a:solidFill>
                  <a:srgbClr val="0000FF"/>
                </a:solidFill>
              </a:rPr>
              <a:t>) </a:t>
            </a:r>
            <a:endParaRPr lang="zh-TW" altLang="en-US" sz="22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14F3AF-5802-4929-B232-BE6EF381321D}" type="slidenum">
              <a:rPr lang="en-US" altLang="zh-TW" smtClean="0"/>
              <a:pPr>
                <a:defRPr/>
              </a:pPr>
              <a:t>22</a:t>
            </a:fld>
            <a:endParaRPr lang="en-US" altLang="zh-TW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854075" y="165100"/>
            <a:ext cx="76803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solidFill>
                  <a:srgbClr val="CC00CC"/>
                </a:solidFill>
              </a:rPr>
              <a:t>                 </a:t>
            </a:r>
            <a:r>
              <a:rPr lang="en-US" altLang="zh-TW" sz="2200" dirty="0" smtClean="0">
                <a:solidFill>
                  <a:srgbClr val="CC00CC"/>
                </a:solidFill>
              </a:rPr>
              <a:t>           Dim-3 and -5 operators </a:t>
            </a:r>
            <a:endParaRPr lang="en-US" altLang="zh-TW" sz="2200" baseline="-25000" dirty="0">
              <a:solidFill>
                <a:srgbClr val="CC00CC"/>
              </a:solidFill>
            </a:endParaRPr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473075" y="639763"/>
            <a:ext cx="7958138" cy="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181" y="732437"/>
            <a:ext cx="3830692" cy="788672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40" y="1586580"/>
            <a:ext cx="6076102" cy="11798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976340" y="2845478"/>
                <a:ext cx="7640911" cy="9325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𝝈</m:t>
                    </m:r>
                    <m:r>
                      <a:rPr lang="en-US" altLang="zh-TW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altLang="zh-TW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altLang="zh-TW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sSub>
                      <m:sSubPr>
                        <m:ctrlPr>
                          <a:rPr lang="en-US" altLang="zh-TW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altLang="zh-TW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𝑺</m:t>
                            </m:r>
                          </m:e>
                        </m:acc>
                      </m:e>
                      <m:sub>
                        <m:r>
                          <a:rPr lang="en-US" altLang="zh-TW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</m:t>
                        </m:r>
                      </m:sub>
                    </m:sSub>
                    <m:r>
                      <a:rPr lang="en-US" altLang="zh-TW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altLang="zh-TW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altLang="zh-TW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𝑺</m:t>
                            </m:r>
                          </m:e>
                        </m:acc>
                      </m:e>
                      <m:sub>
                        <m:r>
                          <a:rPr lang="en-US" altLang="zh-TW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𝒒</m:t>
                        </m:r>
                      </m:sub>
                    </m:sSub>
                  </m:oMath>
                </a14:m>
                <a:r>
                  <a:rPr lang="zh-TW" altLang="en-US" dirty="0" smtClean="0">
                    <a:solidFill>
                      <a:srgbClr val="0000FF"/>
                    </a:solidFill>
                  </a:rPr>
                  <a:t>                </a:t>
                </a:r>
                <a:r>
                  <a:rPr lang="en-US" altLang="zh-TW" dirty="0" smtClean="0">
                    <a:solidFill>
                      <a:srgbClr val="0000FF"/>
                    </a:solidFill>
                  </a:rPr>
                  <a:t>for singly heavy baryon</a:t>
                </a:r>
              </a:p>
              <a:p>
                <a:r>
                  <a:rPr lang="en-US" altLang="zh-TW" dirty="0">
                    <a:solidFill>
                      <a:srgbClr val="0000FF"/>
                    </a:solidFill>
                  </a:rPr>
                  <a:t> </a:t>
                </a:r>
                <a:r>
                  <a:rPr lang="en-US" altLang="zh-TW" dirty="0" smtClean="0">
                    <a:solidFill>
                      <a:srgbClr val="0000FF"/>
                    </a:solidFill>
                  </a:rPr>
                  <a:t>        </a:t>
                </a:r>
                <a14:m>
                  <m:oMath xmlns:m="http://schemas.openxmlformats.org/officeDocument/2006/math">
                    <m:r>
                      <a:rPr lang="en-US" altLang="zh-TW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sSub>
                      <m:sSubPr>
                        <m:ctrlPr>
                          <a:rPr lang="en-US" altLang="zh-TW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altLang="zh-TW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𝑺</m:t>
                            </m:r>
                          </m:e>
                        </m:acc>
                      </m:e>
                      <m:sub>
                        <m:r>
                          <a:rPr lang="en-US" altLang="zh-TW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</m:sub>
                    </m:sSub>
                    <m:r>
                      <a:rPr lang="en-US" altLang="zh-TW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altLang="zh-TW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altLang="zh-TW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𝑺</m:t>
                            </m:r>
                          </m:e>
                        </m:acc>
                      </m:e>
                      <m:sub>
                        <m:r>
                          <a:rPr lang="en-US" altLang="zh-TW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𝒒</m:t>
                        </m:r>
                      </m:sub>
                    </m:sSub>
                    <m:r>
                      <a:rPr lang="en-US" altLang="zh-TW" b="1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altLang="zh-TW" dirty="0" smtClean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altLang="zh-TW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𝑺</m:t>
                            </m:r>
                          </m:e>
                        </m:acc>
                      </m:e>
                      <m:sub>
                        <m:r>
                          <a:rPr lang="en-US" altLang="zh-TW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zh-TW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altLang="zh-TW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altLang="zh-TW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𝑺</m:t>
                            </m:r>
                          </m:e>
                        </m:acc>
                      </m:e>
                      <m:sub>
                        <m:r>
                          <a:rPr lang="en-US" altLang="zh-TW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zh-TW" altLang="en-US" dirty="0" smtClean="0">
                    <a:solidFill>
                      <a:srgbClr val="0000FF"/>
                    </a:solidFill>
                  </a:rPr>
                  <a:t>  </a:t>
                </a:r>
                <a:r>
                  <a:rPr lang="en-US" altLang="zh-TW" dirty="0" smtClean="0">
                    <a:solidFill>
                      <a:srgbClr val="0000FF"/>
                    </a:solidFill>
                  </a:rPr>
                  <a:t>for doubly heavy baryon</a:t>
                </a:r>
                <a:endParaRPr lang="zh-TW" alt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340" y="2845478"/>
                <a:ext cx="7640911" cy="932563"/>
              </a:xfrm>
              <a:prstGeom prst="rect">
                <a:avLst/>
              </a:prstGeom>
              <a:blipFill>
                <a:blip r:embed="rId4" cstate="print"/>
                <a:stretch>
                  <a:fillRect b="-849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1014577" y="3838580"/>
                <a:ext cx="5538623" cy="4816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altLang="zh-TW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</m:acc>
                      </m:e>
                      <m:sub>
                        <m:r>
                          <a:rPr lang="en-US" altLang="zh-TW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sub>
                    </m:sSub>
                    <m:r>
                      <a:rPr lang="en-US" altLang="zh-TW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altLang="zh-TW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</m:acc>
                      </m:e>
                      <m:sub>
                        <m:r>
                          <a:rPr lang="en-US" altLang="zh-TW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zh-TW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TW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altLang="zh-TW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</m:acc>
                      </m:e>
                      <m:sub>
                        <m:r>
                          <a:rPr lang="en-US" altLang="zh-TW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altLang="zh-TW" dirty="0" smtClean="0">
                    <a:solidFill>
                      <a:srgbClr val="0000FF"/>
                    </a:solidFill>
                  </a:rPr>
                  <a:t>:  spin of the </a:t>
                </a:r>
                <a:r>
                  <a:rPr lang="en-US" altLang="zh-TW" dirty="0" err="1" smtClean="0">
                    <a:solidFill>
                      <a:srgbClr val="0000FF"/>
                    </a:solidFill>
                  </a:rPr>
                  <a:t>diquark</a:t>
                </a:r>
                <a:endParaRPr lang="zh-TW" alt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577" y="3838580"/>
                <a:ext cx="5538623" cy="481670"/>
              </a:xfrm>
              <a:prstGeom prst="rect">
                <a:avLst/>
              </a:prstGeom>
              <a:blipFill>
                <a:blip r:embed="rId5" cstate="print"/>
                <a:stretch>
                  <a:fillRect b="-2405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圖片 10" descr="screen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06929" y="4928260"/>
            <a:ext cx="5273552" cy="699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5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14F3AF-5802-4929-B232-BE6EF381321D}" type="slidenum">
              <a:rPr lang="en-US" altLang="zh-TW" smtClean="0"/>
              <a:pPr>
                <a:defRPr/>
              </a:pPr>
              <a:t>23</a:t>
            </a:fld>
            <a:endParaRPr lang="en-US" altLang="zh-TW"/>
          </a:p>
        </p:txBody>
      </p:sp>
      <p:sp>
        <p:nvSpPr>
          <p:cNvPr id="4" name="文字方塊 3"/>
          <p:cNvSpPr txBox="1"/>
          <p:nvPr/>
        </p:nvSpPr>
        <p:spPr>
          <a:xfrm>
            <a:off x="525517" y="2806262"/>
            <a:ext cx="81612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100" dirty="0" smtClean="0">
                <a:solidFill>
                  <a:srgbClr val="0000FF"/>
                </a:solidFill>
              </a:rPr>
              <a:t>Darwin term is of same order as </a:t>
            </a:r>
            <a:r>
              <a:rPr lang="en-US" altLang="zh-TW" sz="2100" dirty="0" err="1" smtClean="0">
                <a:solidFill>
                  <a:srgbClr val="0000FF"/>
                </a:solidFill>
              </a:rPr>
              <a:t>chromomagetic</a:t>
            </a:r>
            <a:r>
              <a:rPr lang="en-US" altLang="zh-TW" sz="2100" dirty="0" smtClean="0">
                <a:solidFill>
                  <a:srgbClr val="0000FF"/>
                </a:solidFill>
              </a:rPr>
              <a:t> field </a:t>
            </a:r>
            <a:endParaRPr lang="zh-TW" altLang="en-US" sz="21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字方塊 5"/>
              <p:cNvSpPr txBox="1"/>
              <p:nvPr/>
            </p:nvSpPr>
            <p:spPr>
              <a:xfrm>
                <a:off x="346841" y="315310"/>
                <a:ext cx="8797159" cy="1086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 smtClean="0">
                    <a:solidFill>
                      <a:srgbClr val="0000FF"/>
                    </a:solidFill>
                  </a:rPr>
                  <a:t>HQET is not the appropriate EFT for hadrons with more than one heavy quark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1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1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altLang="zh-TW" sz="21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</m:sub>
                    </m:sSub>
                  </m:oMath>
                </a14:m>
                <a:r>
                  <a:rPr lang="zh-TW" altLang="en-US" sz="2100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altLang="zh-TW" sz="2100" dirty="0" smtClean="0">
                    <a:solidFill>
                      <a:srgbClr val="0000FF"/>
                    </a:solidFill>
                  </a:rPr>
                  <a:t>is important and cannot be treated as a small perturbation  </a:t>
                </a:r>
                <a:r>
                  <a:rPr lang="en-US" altLang="zh-TW" sz="2100" dirty="0" smtClean="0">
                    <a:solidFill>
                      <a:srgbClr val="0000FF"/>
                    </a:solidFill>
                    <a:sym typeface="Symbol" panose="05050102010706020507" pitchFamily="18" charset="2"/>
                  </a:rPr>
                  <a:t>  HQET replaced by </a:t>
                </a:r>
                <a:r>
                  <a:rPr lang="en-US" altLang="zh-TW" sz="2100" dirty="0" smtClean="0">
                    <a:solidFill>
                      <a:srgbClr val="0000FF"/>
                    </a:solidFill>
                    <a:sym typeface="Symbol" panose="05050102010706020507" pitchFamily="18" charset="2"/>
                  </a:rPr>
                  <a:t>NRQCD (or </a:t>
                </a:r>
                <a:r>
                  <a:rPr lang="en-US" altLang="zh-TW" sz="2100" dirty="0" err="1" smtClean="0">
                    <a:solidFill>
                      <a:srgbClr val="0000FF"/>
                    </a:solidFill>
                    <a:sym typeface="Symbol" panose="05050102010706020507" pitchFamily="18" charset="2"/>
                  </a:rPr>
                  <a:t>pNRQCD</a:t>
                </a:r>
                <a:r>
                  <a:rPr lang="en-US" altLang="zh-TW" sz="2100" dirty="0" smtClean="0">
                    <a:solidFill>
                      <a:srgbClr val="0000FF"/>
                    </a:solidFill>
                    <a:sym typeface="Symbol" panose="05050102010706020507" pitchFamily="18" charset="2"/>
                  </a:rPr>
                  <a:t>)</a:t>
                </a:r>
                <a:endParaRPr lang="zh-TW" altLang="en-US" sz="2100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841" y="315310"/>
                <a:ext cx="8797159" cy="1086323"/>
              </a:xfrm>
              <a:prstGeom prst="rect">
                <a:avLst/>
              </a:prstGeom>
              <a:blipFill>
                <a:blip r:embed="rId2"/>
                <a:stretch>
                  <a:fillRect l="-832" t="-3933" b="-1011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字方塊 6"/>
          <p:cNvSpPr txBox="1"/>
          <p:nvPr/>
        </p:nvSpPr>
        <p:spPr>
          <a:xfrm>
            <a:off x="525517" y="4532222"/>
            <a:ext cx="78196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100" dirty="0">
                <a:solidFill>
                  <a:srgbClr val="0000FF"/>
                </a:solidFill>
              </a:rPr>
              <a:t>w</a:t>
            </a:r>
            <a:r>
              <a:rPr lang="en-US" altLang="zh-TW" sz="2100" dirty="0" smtClean="0">
                <a:solidFill>
                  <a:srgbClr val="0000FF"/>
                </a:solidFill>
              </a:rPr>
              <a:t>hile </a:t>
            </a:r>
            <a:r>
              <a:rPr lang="en-US" altLang="zh-TW" sz="2100" dirty="0" err="1" smtClean="0">
                <a:solidFill>
                  <a:srgbClr val="0000FF"/>
                </a:solidFill>
              </a:rPr>
              <a:t>Kiselev</a:t>
            </a:r>
            <a:r>
              <a:rPr lang="en-US" altLang="zh-TW" sz="2100" dirty="0" smtClean="0">
                <a:solidFill>
                  <a:srgbClr val="0000FF"/>
                </a:solidFill>
              </a:rPr>
              <a:t>, </a:t>
            </a:r>
            <a:r>
              <a:rPr lang="en-US" altLang="zh-TW" sz="2100" dirty="0" err="1" smtClean="0">
                <a:solidFill>
                  <a:srgbClr val="0000FF"/>
                </a:solidFill>
              </a:rPr>
              <a:t>Likhoded</a:t>
            </a:r>
            <a:r>
              <a:rPr lang="en-US" altLang="zh-TW" sz="2100" dirty="0" smtClean="0">
                <a:solidFill>
                  <a:srgbClr val="0000FF"/>
                </a:solidFill>
              </a:rPr>
              <a:t>, </a:t>
            </a:r>
            <a:r>
              <a:rPr lang="en-US" altLang="zh-TW" sz="2100" dirty="0" err="1" smtClean="0">
                <a:solidFill>
                  <a:srgbClr val="0000FF"/>
                </a:solidFill>
              </a:rPr>
              <a:t>Onischenko</a:t>
            </a:r>
            <a:r>
              <a:rPr lang="en-US" altLang="zh-TW" sz="2100" dirty="0" smtClean="0">
                <a:solidFill>
                  <a:srgbClr val="0000FF"/>
                </a:solidFill>
              </a:rPr>
              <a:t> (’98) obtained</a:t>
            </a:r>
            <a:endParaRPr lang="zh-TW" altLang="en-US" sz="2100" dirty="0">
              <a:solidFill>
                <a:srgbClr val="0000FF"/>
              </a:solidFill>
            </a:endParaRPr>
          </a:p>
        </p:txBody>
      </p:sp>
      <p:pic>
        <p:nvPicPr>
          <p:cNvPr id="12" name="圖片 11" descr="screen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11086" y="1692613"/>
            <a:ext cx="6241621" cy="599669"/>
          </a:xfrm>
          <a:prstGeom prst="rect">
            <a:avLst/>
          </a:prstGeom>
        </p:spPr>
      </p:pic>
      <p:pic>
        <p:nvPicPr>
          <p:cNvPr id="13" name="圖片 12" descr="screen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93174" y="3482587"/>
            <a:ext cx="5684520" cy="617220"/>
          </a:xfrm>
          <a:prstGeom prst="rect">
            <a:avLst/>
          </a:prstGeom>
        </p:spPr>
      </p:pic>
      <p:pic>
        <p:nvPicPr>
          <p:cNvPr id="14" name="圖片 13" descr="screen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7117" y="5392388"/>
            <a:ext cx="5897880" cy="609600"/>
          </a:xfrm>
          <a:prstGeom prst="rect">
            <a:avLst/>
          </a:prstGeom>
        </p:spPr>
      </p:pic>
      <p:sp>
        <p:nvSpPr>
          <p:cNvPr id="15" name="橢圓 14"/>
          <p:cNvSpPr/>
          <p:nvPr/>
        </p:nvSpPr>
        <p:spPr bwMode="auto">
          <a:xfrm>
            <a:off x="2072246" y="5617027"/>
            <a:ext cx="219693" cy="225631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PMingLiU" pitchFamily="18" charset="-120"/>
            </a:endParaRPr>
          </a:p>
        </p:txBody>
      </p:sp>
      <p:sp>
        <p:nvSpPr>
          <p:cNvPr id="16" name="橢圓 15"/>
          <p:cNvSpPr/>
          <p:nvPr/>
        </p:nvSpPr>
        <p:spPr bwMode="auto">
          <a:xfrm>
            <a:off x="4381996" y="5332022"/>
            <a:ext cx="296883" cy="397824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PMingLiU" pitchFamily="18" charset="-120"/>
            </a:endParaRPr>
          </a:p>
        </p:txBody>
      </p:sp>
      <p:sp>
        <p:nvSpPr>
          <p:cNvPr id="17" name="橢圓 16"/>
          <p:cNvSpPr/>
          <p:nvPr/>
        </p:nvSpPr>
        <p:spPr bwMode="auto">
          <a:xfrm>
            <a:off x="5973291" y="5670468"/>
            <a:ext cx="243445" cy="35626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PMingLiU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072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14F3AF-5802-4929-B232-BE6EF381321D}" type="slidenum">
              <a:rPr lang="en-US" altLang="zh-TW" smtClean="0"/>
              <a:pPr>
                <a:defRPr/>
              </a:pPr>
              <a:t>24</a:t>
            </a:fld>
            <a:endParaRPr lang="en-US" altLang="zh-TW"/>
          </a:p>
        </p:txBody>
      </p:sp>
      <p:sp>
        <p:nvSpPr>
          <p:cNvPr id="3" name="投影片編號版面配置區 1"/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11ED09-36A5-4684-843A-0716396737A8}" type="slidenum">
              <a:rPr kumimoji="1" lang="en-US" altLang="zh-TW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1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" name="文字方塊 5"/>
          <p:cNvSpPr txBox="1">
            <a:spLocks noChangeArrowheads="1"/>
          </p:cNvSpPr>
          <p:nvPr/>
        </p:nvSpPr>
        <p:spPr bwMode="auto">
          <a:xfrm>
            <a:off x="3547486" y="2293706"/>
            <a:ext cx="413543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 dirty="0" smtClean="0">
                <a:solidFill>
                  <a:srgbClr val="FF0000"/>
                </a:solidFill>
                <a:sym typeface="Symbol" panose="05050102010706020507" pitchFamily="18" charset="2"/>
              </a:rPr>
              <a:t>  </a:t>
            </a:r>
            <a:r>
              <a:rPr lang="en-US" altLang="zh-TW" sz="2200" dirty="0">
                <a:solidFill>
                  <a:srgbClr val="FF0000"/>
                </a:solidFill>
              </a:rPr>
              <a:t>(</a:t>
            </a:r>
            <a:r>
              <a:rPr lang="en-US" altLang="zh-TW" sz="2200" dirty="0">
                <a:solidFill>
                  <a:srgbClr val="FF0000"/>
                </a:solidFill>
                <a:sym typeface="Symbol" panose="05050102010706020507" pitchFamily="18" charset="2"/>
              </a:rPr>
              <a:t></a:t>
            </a:r>
            <a:r>
              <a:rPr lang="en-US" altLang="zh-TW" sz="2200" baseline="-25000" dirty="0">
                <a:solidFill>
                  <a:srgbClr val="FF0000"/>
                </a:solidFill>
                <a:sym typeface="Symbol" panose="05050102010706020507" pitchFamily="18" charset="2"/>
              </a:rPr>
              <a:t>cc</a:t>
            </a:r>
            <a:r>
              <a:rPr lang="en-US" altLang="zh-TW" sz="2200" baseline="30000" dirty="0">
                <a:solidFill>
                  <a:srgbClr val="FF0000"/>
                </a:solidFill>
              </a:rPr>
              <a:t>++</a:t>
            </a:r>
            <a:r>
              <a:rPr lang="en-US" altLang="zh-TW" sz="2200" dirty="0">
                <a:solidFill>
                  <a:srgbClr val="FF0000"/>
                </a:solidFill>
              </a:rPr>
              <a:t>) &gt; </a:t>
            </a:r>
            <a:r>
              <a:rPr lang="en-US" altLang="zh-TW" sz="2200" dirty="0">
                <a:solidFill>
                  <a:srgbClr val="FF0000"/>
                </a:solidFill>
                <a:sym typeface="Symbol" panose="05050102010706020507" pitchFamily="18" charset="2"/>
              </a:rPr>
              <a:t></a:t>
            </a:r>
            <a:r>
              <a:rPr lang="en-US" altLang="zh-TW" sz="2200" dirty="0">
                <a:solidFill>
                  <a:srgbClr val="FF0000"/>
                </a:solidFill>
              </a:rPr>
              <a:t>(</a:t>
            </a:r>
            <a:r>
              <a:rPr lang="en-US" altLang="zh-TW" sz="2200" dirty="0">
                <a:solidFill>
                  <a:srgbClr val="FF0000"/>
                </a:solidFill>
                <a:sym typeface="Symbol" panose="05050102010706020507" pitchFamily="18" charset="2"/>
              </a:rPr>
              <a:t></a:t>
            </a:r>
            <a:r>
              <a:rPr lang="en-US" altLang="zh-TW" sz="2200" baseline="-25000" dirty="0">
                <a:solidFill>
                  <a:srgbClr val="FF0000"/>
                </a:solidFill>
                <a:sym typeface="Symbol" panose="05050102010706020507" pitchFamily="18" charset="2"/>
              </a:rPr>
              <a:t>cc</a:t>
            </a:r>
            <a:r>
              <a:rPr lang="en-US" altLang="zh-TW" sz="2200" baseline="30000" dirty="0">
                <a:solidFill>
                  <a:srgbClr val="FF0000"/>
                </a:solidFill>
              </a:rPr>
              <a:t>+</a:t>
            </a:r>
            <a:r>
              <a:rPr lang="en-US" altLang="zh-TW" sz="2200" dirty="0">
                <a:solidFill>
                  <a:srgbClr val="FF0000"/>
                </a:solidFill>
              </a:rPr>
              <a:t>) </a:t>
            </a:r>
            <a:r>
              <a:rPr lang="en-US" altLang="zh-TW" sz="2200" dirty="0" smtClean="0">
                <a:solidFill>
                  <a:srgbClr val="FF0000"/>
                </a:solidFill>
                <a:sym typeface="Symbol" panose="05050102010706020507" pitchFamily="18" charset="2"/>
              </a:rPr>
              <a:t>&gt; </a:t>
            </a:r>
            <a:r>
              <a:rPr lang="en-US" altLang="zh-TW" sz="2200" dirty="0">
                <a:solidFill>
                  <a:srgbClr val="FF0000"/>
                </a:solidFill>
              </a:rPr>
              <a:t>(</a:t>
            </a:r>
            <a:r>
              <a:rPr lang="en-US" altLang="zh-TW" sz="2200" dirty="0">
                <a:solidFill>
                  <a:srgbClr val="FF0000"/>
                </a:solidFill>
                <a:sym typeface="Symbol" panose="05050102010706020507" pitchFamily="18" charset="2"/>
              </a:rPr>
              <a:t></a:t>
            </a:r>
            <a:r>
              <a:rPr lang="en-US" altLang="zh-TW" sz="2200" baseline="-25000" dirty="0">
                <a:solidFill>
                  <a:srgbClr val="FF0000"/>
                </a:solidFill>
                <a:sym typeface="Symbol" panose="05050102010706020507" pitchFamily="18" charset="2"/>
              </a:rPr>
              <a:t>cc</a:t>
            </a:r>
            <a:r>
              <a:rPr lang="en-US" altLang="zh-TW" sz="2200" baseline="30000" dirty="0">
                <a:solidFill>
                  <a:srgbClr val="FF0000"/>
                </a:solidFill>
              </a:rPr>
              <a:t>+</a:t>
            </a:r>
            <a:r>
              <a:rPr lang="en-US" altLang="zh-TW" sz="2200" dirty="0">
                <a:solidFill>
                  <a:srgbClr val="FF0000"/>
                </a:solidFill>
              </a:rPr>
              <a:t>) </a:t>
            </a:r>
            <a:endParaRPr lang="zh-TW" altLang="en-US" sz="2200" dirty="0">
              <a:solidFill>
                <a:srgbClr val="FF0000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178130" y="195940"/>
            <a:ext cx="34438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n"/>
            </a:pPr>
            <a:r>
              <a:rPr lang="en-US" altLang="zh-TW" sz="2000" b="0" dirty="0" smtClean="0">
                <a:solidFill>
                  <a:srgbClr val="0000FF"/>
                </a:solidFill>
              </a:rPr>
              <a:t>  to </a:t>
            </a:r>
            <a:r>
              <a:rPr lang="en-US" altLang="zh-TW" sz="2000" dirty="0" smtClean="0">
                <a:solidFill>
                  <a:srgbClr val="0000FF"/>
                </a:solidFill>
                <a:latin typeface="Arial"/>
              </a:rPr>
              <a:t>1/m</a:t>
            </a:r>
            <a:r>
              <a:rPr lang="en-US" altLang="zh-TW" sz="2000" baseline="-25000" dirty="0" smtClean="0">
                <a:solidFill>
                  <a:srgbClr val="0000FF"/>
                </a:solidFill>
                <a:latin typeface="Arial"/>
              </a:rPr>
              <a:t>c</a:t>
            </a:r>
            <a:r>
              <a:rPr lang="en-US" altLang="zh-TW" sz="2000" baseline="30000" dirty="0" smtClean="0">
                <a:solidFill>
                  <a:srgbClr val="0000FF"/>
                </a:solidFill>
              </a:rPr>
              <a:t>3</a:t>
            </a:r>
            <a:endParaRPr lang="zh-TW" altLang="en-US" sz="2000" baseline="30000" dirty="0">
              <a:solidFill>
                <a:srgbClr val="0000FF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308754" y="3440656"/>
            <a:ext cx="79327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n"/>
            </a:pPr>
            <a:r>
              <a:rPr lang="en-US" altLang="zh-TW" sz="2000" dirty="0" smtClean="0">
                <a:solidFill>
                  <a:srgbClr val="0000FF"/>
                </a:solidFill>
              </a:rPr>
              <a:t>  After including </a:t>
            </a:r>
            <a:r>
              <a:rPr lang="en-US" altLang="zh-TW" sz="2000" dirty="0" smtClean="0">
                <a:solidFill>
                  <a:srgbClr val="0000FF"/>
                </a:solidFill>
                <a:latin typeface="Arial"/>
              </a:rPr>
              <a:t>1/m</a:t>
            </a:r>
            <a:r>
              <a:rPr lang="en-US" altLang="zh-TW" sz="2000" baseline="-25000" dirty="0" smtClean="0">
                <a:solidFill>
                  <a:srgbClr val="0000FF"/>
                </a:solidFill>
                <a:latin typeface="Arial"/>
              </a:rPr>
              <a:t>c</a:t>
            </a:r>
            <a:r>
              <a:rPr lang="en-US" altLang="zh-TW" sz="2000" dirty="0" smtClean="0">
                <a:solidFill>
                  <a:srgbClr val="0000FF"/>
                </a:solidFill>
              </a:rPr>
              <a:t> corrections to spectator effects</a:t>
            </a:r>
            <a:endParaRPr lang="zh-TW" altLang="en-US" sz="2000" dirty="0">
              <a:solidFill>
                <a:srgbClr val="0000FF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385944" y="6243077"/>
            <a:ext cx="6685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n"/>
            </a:pPr>
            <a:r>
              <a:rPr lang="en-US" altLang="zh-TW" sz="2000" dirty="0" smtClean="0">
                <a:solidFill>
                  <a:srgbClr val="0000FF"/>
                </a:solidFill>
                <a:latin typeface="+mj-lt"/>
              </a:rPr>
              <a:t>  The use of HQE for </a:t>
            </a:r>
            <a:r>
              <a:rPr lang="en-US" altLang="zh-TW" sz="2000" dirty="0" smtClean="0">
                <a:solidFill>
                  <a:srgbClr val="0000FF"/>
                </a:solidFill>
                <a:latin typeface="+mj-lt"/>
                <a:sym typeface="Symbol"/>
              </a:rPr>
              <a:t></a:t>
            </a:r>
            <a:r>
              <a:rPr lang="en-US" altLang="zh-TW" sz="2000" baseline="30000" dirty="0" err="1" smtClean="0">
                <a:solidFill>
                  <a:srgbClr val="0000FF"/>
                </a:solidFill>
                <a:latin typeface="+mj-lt"/>
                <a:sym typeface="Symbol"/>
              </a:rPr>
              <a:t>int</a:t>
            </a:r>
            <a:r>
              <a:rPr lang="en-US" altLang="zh-TW" sz="2000" baseline="-25000" dirty="0" smtClean="0">
                <a:solidFill>
                  <a:srgbClr val="0000FF"/>
                </a:solidFill>
                <a:latin typeface="+mj-lt"/>
              </a:rPr>
              <a:t>+</a:t>
            </a:r>
            <a:r>
              <a:rPr lang="en-US" altLang="zh-TW" sz="2000" dirty="0" smtClean="0">
                <a:solidFill>
                  <a:srgbClr val="0000FF"/>
                </a:solidFill>
                <a:latin typeface="+mj-lt"/>
              </a:rPr>
              <a:t> &amp; </a:t>
            </a:r>
            <a:r>
              <a:rPr lang="en-US" altLang="zh-TW" sz="2000" dirty="0" smtClean="0">
                <a:solidFill>
                  <a:srgbClr val="0000FF"/>
                </a:solidFill>
                <a:latin typeface="+mj-lt"/>
                <a:sym typeface="Symbol"/>
              </a:rPr>
              <a:t></a:t>
            </a:r>
            <a:r>
              <a:rPr lang="en-US" altLang="zh-TW" sz="2000" baseline="30000" dirty="0" smtClean="0">
                <a:solidFill>
                  <a:srgbClr val="0000FF"/>
                </a:solidFill>
                <a:latin typeface="+mj-lt"/>
                <a:sym typeface="Symbol"/>
              </a:rPr>
              <a:t>semi</a:t>
            </a:r>
            <a:r>
              <a:rPr lang="en-US" altLang="zh-TW" sz="2000" dirty="0" smtClean="0">
                <a:solidFill>
                  <a:srgbClr val="0000FF"/>
                </a:solidFill>
                <a:latin typeface="+mj-lt"/>
              </a:rPr>
              <a:t> for  </a:t>
            </a:r>
            <a:r>
              <a:rPr lang="en-US" altLang="zh-TW" sz="2000" dirty="0" smtClean="0">
                <a:solidFill>
                  <a:srgbClr val="0000FF"/>
                </a:solidFill>
                <a:latin typeface="+mj-lt"/>
                <a:sym typeface="Symbol"/>
              </a:rPr>
              <a:t></a:t>
            </a:r>
            <a:r>
              <a:rPr lang="en-US" altLang="zh-TW" sz="2000" baseline="-25000" dirty="0" smtClean="0">
                <a:solidFill>
                  <a:srgbClr val="0000FF"/>
                </a:solidFill>
                <a:latin typeface="+mj-lt"/>
              </a:rPr>
              <a:t>cc</a:t>
            </a:r>
            <a:r>
              <a:rPr lang="en-US" altLang="zh-TW" sz="2000" dirty="0" smtClean="0">
                <a:solidFill>
                  <a:srgbClr val="0000FF"/>
                </a:solidFill>
                <a:latin typeface="+mj-lt"/>
              </a:rPr>
              <a:t>  is not valid </a:t>
            </a:r>
            <a:endParaRPr lang="zh-TW" altLang="en-US" sz="20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362197" y="5678996"/>
            <a:ext cx="7493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n"/>
            </a:pPr>
            <a:r>
              <a:rPr lang="en-US" altLang="zh-TW" sz="2000" dirty="0" smtClean="0">
                <a:solidFill>
                  <a:srgbClr val="0000FF"/>
                </a:solidFill>
                <a:latin typeface="+mj-lt"/>
              </a:rPr>
              <a:t>  </a:t>
            </a:r>
            <a:r>
              <a:rPr lang="en-US" altLang="zh-TW" sz="2000" dirty="0" smtClean="0">
                <a:solidFill>
                  <a:srgbClr val="0000FF"/>
                </a:solidFill>
                <a:latin typeface="+mj-lt"/>
                <a:sym typeface="Symbol"/>
              </a:rPr>
              <a:t></a:t>
            </a:r>
            <a:r>
              <a:rPr lang="en-US" altLang="zh-TW" sz="2000" dirty="0" smtClean="0">
                <a:solidFill>
                  <a:srgbClr val="0000FF"/>
                </a:solidFill>
                <a:latin typeface="+mj-lt"/>
              </a:rPr>
              <a:t>(</a:t>
            </a:r>
            <a:r>
              <a:rPr lang="en-US" altLang="zh-TW" sz="2000" dirty="0" smtClean="0">
                <a:solidFill>
                  <a:srgbClr val="0000FF"/>
                </a:solidFill>
                <a:latin typeface="+mj-lt"/>
                <a:sym typeface="Symbol"/>
              </a:rPr>
              <a:t></a:t>
            </a:r>
            <a:r>
              <a:rPr lang="en-US" altLang="zh-TW" sz="2000" baseline="-25000" dirty="0" smtClean="0">
                <a:solidFill>
                  <a:srgbClr val="0000FF"/>
                </a:solidFill>
                <a:latin typeface="+mj-lt"/>
                <a:sym typeface="Symbol"/>
              </a:rPr>
              <a:t>cc</a:t>
            </a:r>
            <a:r>
              <a:rPr lang="en-US" altLang="zh-TW" sz="2000" baseline="30000" dirty="0" smtClean="0">
                <a:solidFill>
                  <a:srgbClr val="0000FF"/>
                </a:solidFill>
                <a:latin typeface="+mj-lt"/>
              </a:rPr>
              <a:t>++</a:t>
            </a:r>
            <a:r>
              <a:rPr lang="en-US" altLang="zh-TW" sz="2000" dirty="0" smtClean="0">
                <a:solidFill>
                  <a:srgbClr val="0000FF"/>
                </a:solidFill>
                <a:latin typeface="+mj-lt"/>
              </a:rPr>
              <a:t>) becomes shorter, while </a:t>
            </a:r>
            <a:r>
              <a:rPr lang="en-US" altLang="zh-TW" sz="2000" dirty="0" smtClean="0">
                <a:solidFill>
                  <a:srgbClr val="0000FF"/>
                </a:solidFill>
                <a:latin typeface="+mj-lt"/>
                <a:sym typeface="Symbol"/>
              </a:rPr>
              <a:t></a:t>
            </a:r>
            <a:r>
              <a:rPr lang="en-US" altLang="zh-TW" sz="2000" dirty="0" smtClean="0">
                <a:solidFill>
                  <a:srgbClr val="0000FF"/>
                </a:solidFill>
                <a:latin typeface="+mj-lt"/>
              </a:rPr>
              <a:t>(</a:t>
            </a:r>
            <a:r>
              <a:rPr lang="en-US" altLang="zh-TW" sz="2000" dirty="0" smtClean="0">
                <a:solidFill>
                  <a:srgbClr val="0000FF"/>
                </a:solidFill>
                <a:latin typeface="+mj-lt"/>
                <a:sym typeface="Symbol"/>
              </a:rPr>
              <a:t></a:t>
            </a:r>
            <a:r>
              <a:rPr lang="en-US" altLang="zh-TW" sz="2000" baseline="-25000" dirty="0" smtClean="0">
                <a:solidFill>
                  <a:srgbClr val="0000FF"/>
                </a:solidFill>
                <a:latin typeface="+mj-lt"/>
                <a:sym typeface="Symbol"/>
              </a:rPr>
              <a:t>cc</a:t>
            </a:r>
            <a:r>
              <a:rPr lang="en-US" altLang="zh-TW" sz="2000" baseline="30000" dirty="0" smtClean="0">
                <a:solidFill>
                  <a:srgbClr val="0000FF"/>
                </a:solidFill>
                <a:latin typeface="+mj-lt"/>
              </a:rPr>
              <a:t>+</a:t>
            </a:r>
            <a:r>
              <a:rPr lang="en-US" altLang="zh-TW" sz="2000" dirty="0" smtClean="0">
                <a:solidFill>
                  <a:srgbClr val="0000FF"/>
                </a:solidFill>
                <a:latin typeface="+mj-lt"/>
              </a:rPr>
              <a:t>) becomes longer</a:t>
            </a:r>
            <a:endParaRPr lang="zh-TW" altLang="en-US" sz="2000" dirty="0">
              <a:solidFill>
                <a:srgbClr val="0000FF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1025365" y="2299937"/>
                <a:ext cx="3125057" cy="443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𝚪</m:t>
                          </m:r>
                        </m:e>
                        <m:sup>
                          <m:r>
                            <a:rPr lang="en-US" altLang="zh-TW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𝒂𝒏𝒏</m:t>
                          </m:r>
                        </m:sup>
                      </m:sSup>
                      <m:r>
                        <a:rPr lang="en-US" altLang="zh-TW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≫</m:t>
                      </m:r>
                      <m:sSubSup>
                        <m:sSubSupPr>
                          <m:ctrlPr>
                            <a:rPr lang="en-US" altLang="zh-TW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𝚪</m:t>
                          </m:r>
                        </m:e>
                        <m:sub>
                          <m:r>
                            <a:rPr lang="en-US" altLang="zh-TW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  <m:sup>
                          <m:r>
                            <a:rPr lang="en-US" altLang="zh-TW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𝒊𝒏𝒕</m:t>
                          </m:r>
                        </m:sup>
                      </m:sSubSup>
                    </m:oMath>
                  </m:oMathPara>
                </a14:m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365" y="2299937"/>
                <a:ext cx="3125057" cy="443326"/>
              </a:xfrm>
              <a:prstGeom prst="rect">
                <a:avLst/>
              </a:prstGeom>
              <a:blipFill>
                <a:blip r:embed="rId2" cstate="print"/>
                <a:stretch>
                  <a:fillRect b="-411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43" y="3991169"/>
            <a:ext cx="8241471" cy="1384701"/>
          </a:xfrm>
          <a:prstGeom prst="rect">
            <a:avLst/>
          </a:prstGeom>
        </p:spPr>
      </p:pic>
      <p:sp>
        <p:nvSpPr>
          <p:cNvPr id="8" name="橢圓 7"/>
          <p:cNvSpPr/>
          <p:nvPr/>
        </p:nvSpPr>
        <p:spPr bwMode="auto">
          <a:xfrm>
            <a:off x="3678621" y="4966553"/>
            <a:ext cx="1702676" cy="511159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PMingLiU" pitchFamily="18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1025365" y="2862483"/>
                <a:ext cx="7147034" cy="4396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𝚪</m:t>
                          </m:r>
                        </m:e>
                        <m:sup>
                          <m:r>
                            <a:rPr lang="en-US" altLang="zh-TW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𝒔𝒆𝒎𝒊</m:t>
                          </m:r>
                        </m:sup>
                      </m:sSup>
                      <m:d>
                        <m:dPr>
                          <m:ctrlPr>
                            <a:rPr lang="en-US" altLang="zh-TW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TW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b="1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𝛀</m:t>
                              </m:r>
                            </m:e>
                            <m:sub>
                              <m:r>
                                <a:rPr lang="en-US" altLang="zh-TW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𝒄𝒄</m:t>
                              </m:r>
                            </m:sub>
                            <m:sup>
                              <m:r>
                                <a:rPr lang="en-US" altLang="zh-TW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bSup>
                        </m:e>
                      </m:d>
                      <m:r>
                        <a:rPr lang="en-US" altLang="zh-TW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≫</m:t>
                      </m:r>
                      <m:sSup>
                        <m:sSupPr>
                          <m:ctrlP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𝚪</m:t>
                          </m:r>
                        </m:e>
                        <m:sup>
                          <m: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𝒔𝒆𝒎𝒊</m:t>
                          </m:r>
                        </m:sup>
                      </m:sSup>
                      <m:d>
                        <m:dPr>
                          <m:ctrlP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TW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b="1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𝚵</m:t>
                              </m:r>
                            </m:e>
                            <m:sub>
                              <m:r>
                                <a:rPr lang="en-US" altLang="zh-TW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𝒄𝒄</m:t>
                              </m:r>
                            </m:sub>
                            <m:sup>
                              <m:r>
                                <a:rPr lang="en-US" altLang="zh-TW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bSup>
                        </m:e>
                      </m:d>
                      <m:r>
                        <a:rPr lang="en-US" altLang="zh-TW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sSup>
                        <m:sSupPr>
                          <m:ctrlP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𝚪</m:t>
                          </m:r>
                        </m:e>
                        <m:sup>
                          <m: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𝒔𝒆𝒎𝒊</m:t>
                          </m:r>
                        </m:sup>
                      </m:sSup>
                      <m:r>
                        <a:rPr lang="en-US" altLang="zh-TW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𝚵</m:t>
                          </m:r>
                        </m:e>
                        <m:sub>
                          <m: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𝒄𝒄</m:t>
                          </m:r>
                        </m:sub>
                        <m:sup>
                          <m: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en-US" altLang="zh-TW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365" y="2862483"/>
                <a:ext cx="7147034" cy="439608"/>
              </a:xfrm>
              <a:prstGeom prst="rect">
                <a:avLst/>
              </a:prstGeom>
              <a:blipFill>
                <a:blip r:embed="rId4" cstate="print"/>
                <a:stretch>
                  <a:fillRect b="-1805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圖片 17" descr="screen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2331" y="699407"/>
            <a:ext cx="8054340" cy="1409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14F3AF-5802-4929-B232-BE6EF381321D}" type="slidenum">
              <a:rPr lang="en-US" altLang="zh-TW" smtClean="0"/>
              <a:pPr>
                <a:defRPr/>
              </a:pPr>
              <a:t>25</a:t>
            </a:fld>
            <a:endParaRPr lang="en-US" altLang="zh-TW"/>
          </a:p>
        </p:txBody>
      </p:sp>
      <p:sp>
        <p:nvSpPr>
          <p:cNvPr id="7" name="文字方塊 6"/>
          <p:cNvSpPr txBox="1"/>
          <p:nvPr/>
        </p:nvSpPr>
        <p:spPr>
          <a:xfrm>
            <a:off x="1306285" y="4746540"/>
            <a:ext cx="66264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err="1" smtClean="0">
                <a:solidFill>
                  <a:srgbClr val="0000FF"/>
                </a:solidFill>
                <a:latin typeface="+mj-lt"/>
                <a:sym typeface="Symbol"/>
              </a:rPr>
              <a:t>LHCb</a:t>
            </a:r>
            <a:r>
              <a:rPr lang="en-US" altLang="zh-TW" sz="2000" dirty="0" smtClean="0">
                <a:solidFill>
                  <a:srgbClr val="0000FF"/>
                </a:solidFill>
                <a:latin typeface="+mj-lt"/>
                <a:sym typeface="Symbol"/>
              </a:rPr>
              <a:t>:  </a:t>
            </a:r>
            <a:r>
              <a:rPr lang="en-US" altLang="zh-TW" sz="2000" dirty="0" smtClean="0">
                <a:solidFill>
                  <a:srgbClr val="0000FF"/>
                </a:solidFill>
                <a:latin typeface="+mj-lt"/>
              </a:rPr>
              <a:t>(</a:t>
            </a:r>
            <a:r>
              <a:rPr lang="en-US" altLang="zh-TW" sz="2000" dirty="0" smtClean="0">
                <a:solidFill>
                  <a:srgbClr val="0000FF"/>
                </a:solidFill>
                <a:latin typeface="+mj-lt"/>
                <a:sym typeface="Symbol"/>
              </a:rPr>
              <a:t></a:t>
            </a:r>
            <a:r>
              <a:rPr lang="en-US" altLang="zh-TW" sz="2000" baseline="-25000" dirty="0" smtClean="0">
                <a:solidFill>
                  <a:srgbClr val="0000FF"/>
                </a:solidFill>
                <a:latin typeface="+mj-lt"/>
                <a:sym typeface="Symbol"/>
              </a:rPr>
              <a:t>cc</a:t>
            </a:r>
            <a:r>
              <a:rPr lang="en-US" altLang="zh-TW" sz="2000" baseline="30000" dirty="0" smtClean="0">
                <a:solidFill>
                  <a:srgbClr val="0000FF"/>
                </a:solidFill>
                <a:latin typeface="+mj-lt"/>
              </a:rPr>
              <a:t>++</a:t>
            </a:r>
            <a:r>
              <a:rPr lang="en-US" altLang="zh-TW" sz="2000" dirty="0" smtClean="0">
                <a:solidFill>
                  <a:srgbClr val="0000FF"/>
                </a:solidFill>
                <a:latin typeface="+mj-lt"/>
              </a:rPr>
              <a:t>) = (2.56</a:t>
            </a:r>
            <a:r>
              <a:rPr lang="en-US" altLang="zh-TW" sz="2000" baseline="30000" dirty="0" smtClean="0">
                <a:solidFill>
                  <a:srgbClr val="0000FF"/>
                </a:solidFill>
                <a:latin typeface="+mj-lt"/>
              </a:rPr>
              <a:t>+0.24</a:t>
            </a:r>
            <a:r>
              <a:rPr lang="en-US" altLang="zh-TW" sz="2000" baseline="-25000" dirty="0" smtClean="0">
                <a:solidFill>
                  <a:srgbClr val="0000FF"/>
                </a:solidFill>
                <a:latin typeface="+mj-lt"/>
              </a:rPr>
              <a:t>-0.22</a:t>
            </a:r>
            <a:r>
              <a:rPr lang="en-US" altLang="zh-TW" sz="2000" dirty="0" smtClean="0">
                <a:solidFill>
                  <a:srgbClr val="0000FF"/>
                </a:solidFill>
                <a:latin typeface="+mj-lt"/>
                <a:sym typeface="Symbol"/>
              </a:rPr>
              <a:t></a:t>
            </a:r>
            <a:r>
              <a:rPr lang="en-US" altLang="zh-TW" sz="2000" dirty="0" smtClean="0">
                <a:solidFill>
                  <a:srgbClr val="0000FF"/>
                </a:solidFill>
                <a:latin typeface="+mj-lt"/>
              </a:rPr>
              <a:t>0.14)</a:t>
            </a:r>
            <a:r>
              <a:rPr lang="en-US" altLang="zh-TW" sz="2000" dirty="0" smtClean="0">
                <a:solidFill>
                  <a:srgbClr val="0000FF"/>
                </a:solidFill>
                <a:latin typeface="+mj-lt"/>
                <a:sym typeface="Symbol"/>
              </a:rPr>
              <a:t></a:t>
            </a:r>
            <a:r>
              <a:rPr lang="en-US" altLang="zh-TW" sz="2000" dirty="0" smtClean="0">
                <a:solidFill>
                  <a:srgbClr val="0000FF"/>
                </a:solidFill>
                <a:latin typeface="+mj-lt"/>
              </a:rPr>
              <a:t>10</a:t>
            </a:r>
            <a:r>
              <a:rPr lang="en-US" altLang="zh-TW" sz="2000" baseline="30000" dirty="0" smtClean="0">
                <a:solidFill>
                  <a:srgbClr val="0000FF"/>
                </a:solidFill>
                <a:latin typeface="+mj-lt"/>
              </a:rPr>
              <a:t>-13</a:t>
            </a:r>
            <a:r>
              <a:rPr lang="en-US" altLang="zh-TW" sz="2000" dirty="0" smtClean="0">
                <a:solidFill>
                  <a:srgbClr val="0000FF"/>
                </a:solidFill>
                <a:latin typeface="+mj-lt"/>
              </a:rPr>
              <a:t> s</a:t>
            </a:r>
            <a:endParaRPr lang="zh-TW" altLang="en-US" sz="2000" dirty="0">
              <a:solidFill>
                <a:srgbClr val="0000FF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5"/>
              <p:cNvSpPr txBox="1">
                <a:spLocks noChangeArrowheads="1"/>
              </p:cNvSpPr>
              <p:nvPr/>
            </p:nvSpPr>
            <p:spPr bwMode="auto">
              <a:xfrm>
                <a:off x="764502" y="2933507"/>
                <a:ext cx="7417596" cy="16273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lnSpc>
                    <a:spcPct val="15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TW" sz="2200" dirty="0" smtClean="0">
                    <a:solidFill>
                      <a:srgbClr val="FF0000"/>
                    </a:solidFill>
                    <a:latin typeface="+mj-lt"/>
                    <a:sym typeface="Symbol" panose="05050102010706020507" pitchFamily="18" charset="2"/>
                  </a:rPr>
                  <a:t>                 </a:t>
                </a:r>
                <a:r>
                  <a:rPr lang="en-US" altLang="zh-TW" sz="2200" dirty="0">
                    <a:solidFill>
                      <a:srgbClr val="FF0000"/>
                    </a:solidFill>
                    <a:latin typeface="+mj-lt"/>
                  </a:rPr>
                  <a:t>(</a:t>
                </a:r>
                <a:r>
                  <a:rPr lang="en-US" altLang="zh-TW" sz="2200" dirty="0">
                    <a:solidFill>
                      <a:srgbClr val="FF0000"/>
                    </a:solidFill>
                    <a:latin typeface="+mj-lt"/>
                    <a:sym typeface="Symbol" panose="05050102010706020507" pitchFamily="18" charset="2"/>
                  </a:rPr>
                  <a:t></a:t>
                </a:r>
                <a:r>
                  <a:rPr lang="en-US" altLang="zh-TW" sz="2200" baseline="-25000" dirty="0">
                    <a:solidFill>
                      <a:srgbClr val="FF0000"/>
                    </a:solidFill>
                    <a:latin typeface="+mj-lt"/>
                    <a:sym typeface="Symbol" panose="05050102010706020507" pitchFamily="18" charset="2"/>
                  </a:rPr>
                  <a:t>cc</a:t>
                </a:r>
                <a:r>
                  <a:rPr lang="en-US" altLang="zh-TW" sz="2200" baseline="30000" dirty="0">
                    <a:solidFill>
                      <a:srgbClr val="FF0000"/>
                    </a:solidFill>
                    <a:latin typeface="+mj-lt"/>
                  </a:rPr>
                  <a:t>++</a:t>
                </a:r>
                <a:r>
                  <a:rPr lang="en-US" altLang="zh-TW" sz="2200" dirty="0">
                    <a:solidFill>
                      <a:srgbClr val="FF0000"/>
                    </a:solidFill>
                    <a:latin typeface="+mj-lt"/>
                  </a:rPr>
                  <a:t>) &gt; </a:t>
                </a:r>
                <a:r>
                  <a:rPr lang="en-US" altLang="zh-TW" sz="2200" dirty="0">
                    <a:solidFill>
                      <a:srgbClr val="FF0000"/>
                    </a:solidFill>
                    <a:latin typeface="+mj-lt"/>
                    <a:sym typeface="Symbol" panose="05050102010706020507" pitchFamily="18" charset="2"/>
                  </a:rPr>
                  <a:t></a:t>
                </a:r>
                <a:r>
                  <a:rPr lang="en-US" altLang="zh-TW" sz="2200" dirty="0">
                    <a:solidFill>
                      <a:srgbClr val="FF0000"/>
                    </a:solidFill>
                    <a:latin typeface="+mj-lt"/>
                  </a:rPr>
                  <a:t>(</a:t>
                </a:r>
                <a:r>
                  <a:rPr lang="en-US" altLang="zh-TW" sz="2200" dirty="0">
                    <a:solidFill>
                      <a:srgbClr val="FF0000"/>
                    </a:solidFill>
                    <a:latin typeface="+mj-lt"/>
                    <a:sym typeface="Symbol" panose="05050102010706020507" pitchFamily="18" charset="2"/>
                  </a:rPr>
                  <a:t></a:t>
                </a:r>
                <a:r>
                  <a:rPr lang="en-US" altLang="zh-TW" sz="2200" baseline="-25000" dirty="0">
                    <a:solidFill>
                      <a:srgbClr val="FF0000"/>
                    </a:solidFill>
                    <a:latin typeface="+mj-lt"/>
                    <a:sym typeface="Symbol" panose="05050102010706020507" pitchFamily="18" charset="2"/>
                  </a:rPr>
                  <a:t>cc</a:t>
                </a:r>
                <a:r>
                  <a:rPr lang="en-US" altLang="zh-TW" sz="2200" baseline="30000" dirty="0">
                    <a:solidFill>
                      <a:srgbClr val="FF0000"/>
                    </a:solidFill>
                    <a:latin typeface="+mj-lt"/>
                  </a:rPr>
                  <a:t>+</a:t>
                </a:r>
                <a:r>
                  <a:rPr lang="en-US" altLang="zh-TW" sz="2200" dirty="0">
                    <a:solidFill>
                      <a:srgbClr val="FF0000"/>
                    </a:solidFill>
                    <a:latin typeface="+mj-lt"/>
                  </a:rPr>
                  <a:t>) </a:t>
                </a:r>
                <a:r>
                  <a:rPr lang="en-US" altLang="zh-TW" sz="2200" dirty="0" smtClean="0">
                    <a:solidFill>
                      <a:srgbClr val="FF0000"/>
                    </a:solidFill>
                    <a:latin typeface="+mj-lt"/>
                    <a:sym typeface="Symbol" panose="05050102010706020507" pitchFamily="18" charset="2"/>
                  </a:rPr>
                  <a:t>&gt; </a:t>
                </a:r>
                <a:r>
                  <a:rPr lang="en-US" altLang="zh-TW" sz="2200" dirty="0">
                    <a:solidFill>
                      <a:srgbClr val="FF0000"/>
                    </a:solidFill>
                    <a:latin typeface="+mj-lt"/>
                  </a:rPr>
                  <a:t>(</a:t>
                </a:r>
                <a:r>
                  <a:rPr lang="en-US" altLang="zh-TW" sz="2200" dirty="0">
                    <a:solidFill>
                      <a:srgbClr val="FF0000"/>
                    </a:solidFill>
                    <a:latin typeface="+mj-lt"/>
                    <a:sym typeface="Symbol" panose="05050102010706020507" pitchFamily="18" charset="2"/>
                  </a:rPr>
                  <a:t></a:t>
                </a:r>
                <a:r>
                  <a:rPr lang="en-US" altLang="zh-TW" sz="2200" baseline="-25000" dirty="0">
                    <a:solidFill>
                      <a:srgbClr val="FF0000"/>
                    </a:solidFill>
                    <a:latin typeface="+mj-lt"/>
                    <a:sym typeface="Symbol" panose="05050102010706020507" pitchFamily="18" charset="2"/>
                  </a:rPr>
                  <a:t>cc</a:t>
                </a:r>
                <a:r>
                  <a:rPr lang="en-US" altLang="zh-TW" sz="2200" baseline="30000" dirty="0" smtClean="0">
                    <a:solidFill>
                      <a:srgbClr val="FF0000"/>
                    </a:solidFill>
                    <a:latin typeface="+mj-lt"/>
                  </a:rPr>
                  <a:t>+</a:t>
                </a:r>
                <a:r>
                  <a:rPr lang="en-US" altLang="zh-TW" sz="2200" dirty="0" smtClean="0">
                    <a:solidFill>
                      <a:srgbClr val="FF0000"/>
                    </a:solidFill>
                    <a:latin typeface="+mj-lt"/>
                  </a:rPr>
                  <a:t>)  </a:t>
                </a:r>
              </a:p>
              <a:p>
                <a:pPr eaLnBrk="1" hangingPunct="1">
                  <a:lnSpc>
                    <a:spcPct val="15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TW" sz="2200" dirty="0" smtClean="0">
                    <a:solidFill>
                      <a:srgbClr val="FF0000"/>
                    </a:solidFill>
                    <a:latin typeface="+mj-lt"/>
                  </a:rPr>
                  <a:t>with </a:t>
                </a:r>
                <a:r>
                  <a:rPr lang="en-US" altLang="zh-TW" sz="2200" dirty="0" smtClean="0">
                    <a:solidFill>
                      <a:srgbClr val="FF0000"/>
                    </a:solidFill>
                    <a:latin typeface="+mj-lt"/>
                    <a:sym typeface="Symbol" panose="05050102010706020507" pitchFamily="18" charset="2"/>
                  </a:rPr>
                  <a:t></a:t>
                </a:r>
                <a:r>
                  <a:rPr lang="en-US" altLang="zh-TW" sz="2200" dirty="0" smtClean="0">
                    <a:solidFill>
                      <a:srgbClr val="FF0000"/>
                    </a:solidFill>
                    <a:latin typeface="+mj-lt"/>
                  </a:rPr>
                  <a:t>(</a:t>
                </a:r>
                <a:r>
                  <a:rPr lang="en-US" altLang="zh-TW" sz="2200" dirty="0" smtClean="0">
                    <a:solidFill>
                      <a:srgbClr val="FF0000"/>
                    </a:solidFill>
                    <a:latin typeface="+mj-lt"/>
                    <a:sym typeface="Symbol" panose="05050102010706020507" pitchFamily="18" charset="2"/>
                  </a:rPr>
                  <a:t></a:t>
                </a:r>
                <a:r>
                  <a:rPr lang="en-US" altLang="zh-TW" sz="2200" baseline="-25000" dirty="0" smtClean="0">
                    <a:solidFill>
                      <a:srgbClr val="FF0000"/>
                    </a:solidFill>
                    <a:latin typeface="+mj-lt"/>
                    <a:sym typeface="Symbol" panose="05050102010706020507" pitchFamily="18" charset="2"/>
                  </a:rPr>
                  <a:t>cc</a:t>
                </a:r>
                <a:r>
                  <a:rPr lang="en-US" altLang="zh-TW" sz="2200" baseline="30000" dirty="0" smtClean="0">
                    <a:solidFill>
                      <a:srgbClr val="FF0000"/>
                    </a:solidFill>
                    <a:latin typeface="+mj-lt"/>
                  </a:rPr>
                  <a:t>++</a:t>
                </a:r>
                <a:r>
                  <a:rPr lang="en-US" altLang="zh-TW" sz="2200" dirty="0" smtClean="0">
                    <a:solidFill>
                      <a:srgbClr val="FF0000"/>
                    </a:solidFill>
                    <a:latin typeface="+mj-lt"/>
                  </a:rPr>
                  <a:t>) ~ 3.0</a:t>
                </a:r>
                <a:r>
                  <a:rPr lang="en-US" altLang="zh-TW" sz="2200" dirty="0" smtClean="0">
                    <a:solidFill>
                      <a:srgbClr val="FF0000"/>
                    </a:solidFill>
                    <a:latin typeface="+mj-lt"/>
                    <a:sym typeface="Symbol"/>
                  </a:rPr>
                  <a:t></a:t>
                </a:r>
                <a:r>
                  <a:rPr lang="en-US" altLang="zh-TW" sz="2200" dirty="0" smtClean="0">
                    <a:solidFill>
                      <a:srgbClr val="FF0000"/>
                    </a:solidFill>
                    <a:latin typeface="+mj-lt"/>
                  </a:rPr>
                  <a:t>10</a:t>
                </a:r>
                <a:r>
                  <a:rPr lang="en-US" altLang="zh-TW" sz="2200" baseline="30000" dirty="0" smtClean="0">
                    <a:solidFill>
                      <a:srgbClr val="FF0000"/>
                    </a:solidFill>
                    <a:latin typeface="+mj-lt"/>
                  </a:rPr>
                  <a:t>-13</a:t>
                </a:r>
                <a:r>
                  <a:rPr lang="en-US" altLang="zh-TW" sz="2200" dirty="0" smtClean="0">
                    <a:solidFill>
                      <a:srgbClr val="FF0000"/>
                    </a:solidFill>
                    <a:latin typeface="+mj-lt"/>
                  </a:rPr>
                  <a:t>s  &amp;   </a:t>
                </a:r>
                <a:r>
                  <a:rPr lang="en-US" altLang="zh-TW" sz="2200" dirty="0" smtClean="0">
                    <a:solidFill>
                      <a:srgbClr val="FF0000"/>
                    </a:solidFill>
                    <a:sym typeface="Symbol" panose="05050102010706020507" pitchFamily="18" charset="2"/>
                  </a:rPr>
                  <a:t></a:t>
                </a:r>
                <a:r>
                  <a:rPr lang="en-US" altLang="zh-TW" sz="2200" dirty="0">
                    <a:solidFill>
                      <a:srgbClr val="FF0000"/>
                    </a:solidFill>
                  </a:rPr>
                  <a:t>(</a:t>
                </a:r>
                <a:r>
                  <a:rPr lang="en-US" altLang="zh-TW" sz="2200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</a:t>
                </a:r>
                <a:r>
                  <a:rPr lang="en-US" altLang="zh-TW" sz="2200" baseline="-25000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cc</a:t>
                </a:r>
                <a:r>
                  <a:rPr lang="en-US" altLang="zh-TW" sz="2200" baseline="30000" dirty="0" smtClean="0">
                    <a:solidFill>
                      <a:srgbClr val="FF0000"/>
                    </a:solidFill>
                  </a:rPr>
                  <a:t>+</a:t>
                </a:r>
                <a:r>
                  <a:rPr lang="en-US" altLang="zh-TW" sz="2200" dirty="0" smtClean="0">
                    <a:solidFill>
                      <a:srgbClr val="FF0000"/>
                    </a:solidFill>
                  </a:rPr>
                  <a:t>) </a:t>
                </a:r>
                <a:r>
                  <a:rPr lang="en-US" altLang="zh-TW" sz="2200" dirty="0">
                    <a:solidFill>
                      <a:srgbClr val="FF0000"/>
                    </a:solidFill>
                  </a:rPr>
                  <a:t>~ </a:t>
                </a:r>
                <a:r>
                  <a:rPr lang="en-US" altLang="zh-TW" sz="2200" dirty="0" smtClean="0">
                    <a:solidFill>
                      <a:srgbClr val="FF0000"/>
                    </a:solidFill>
                  </a:rPr>
                  <a:t>0.45</a:t>
                </a:r>
                <a:r>
                  <a:rPr lang="en-US" altLang="zh-TW" sz="2200" dirty="0" smtClean="0">
                    <a:solidFill>
                      <a:srgbClr val="FF0000"/>
                    </a:solidFill>
                    <a:sym typeface="Symbol"/>
                  </a:rPr>
                  <a:t></a:t>
                </a:r>
                <a:r>
                  <a:rPr lang="en-US" altLang="zh-TW" sz="2200" dirty="0" smtClean="0">
                    <a:solidFill>
                      <a:srgbClr val="FF0000"/>
                    </a:solidFill>
                  </a:rPr>
                  <a:t>10</a:t>
                </a:r>
                <a:r>
                  <a:rPr lang="en-US" altLang="zh-TW" sz="2200" baseline="30000" dirty="0" smtClean="0">
                    <a:solidFill>
                      <a:srgbClr val="FF0000"/>
                    </a:solidFill>
                  </a:rPr>
                  <a:t>-13</a:t>
                </a:r>
                <a:r>
                  <a:rPr lang="en-US" altLang="zh-TW" sz="2200" dirty="0" smtClean="0">
                    <a:solidFill>
                      <a:srgbClr val="FF0000"/>
                    </a:solidFill>
                  </a:rPr>
                  <a:t>s</a:t>
                </a:r>
              </a:p>
              <a:p>
                <a:pPr eaLnBrk="1" hangingPunct="1">
                  <a:lnSpc>
                    <a:spcPct val="15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TW" sz="2200" dirty="0" smtClean="0">
                    <a:solidFill>
                      <a:srgbClr val="FF0000"/>
                    </a:solidFill>
                  </a:rPr>
                  <a:t>             </a:t>
                </a:r>
                <a14:m>
                  <m:oMath xmlns:m="http://schemas.openxmlformats.org/officeDocument/2006/math">
                    <m:r>
                      <a:rPr lang="en-US" altLang="zh-TW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zh-TW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TW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𝟕𝟓</m:t>
                    </m:r>
                    <m:r>
                      <a:rPr lang="en-US" altLang="zh-TW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TW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altLang="zh-TW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𝟏𝟑</m:t>
                        </m:r>
                      </m:sup>
                    </m:sSup>
                    <m:r>
                      <a:rPr lang="en-US" altLang="zh-TW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altLang="zh-TW" sz="22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zh-TW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𝝉</m:t>
                    </m:r>
                    <m:d>
                      <m:dPr>
                        <m:ctrlPr>
                          <a:rPr lang="en-US" altLang="zh-TW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TW" sz="22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200" b="1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𝛀</m:t>
                            </m:r>
                          </m:e>
                          <m:sub>
                            <m:r>
                              <a:rPr lang="en-US" altLang="zh-TW" sz="22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𝒄𝒄</m:t>
                            </m:r>
                          </m:sub>
                          <m:sup>
                            <m:r>
                              <a:rPr lang="en-US" altLang="zh-TW" sz="22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bSup>
                      </m:e>
                    </m:d>
                    <m:r>
                      <a:rPr lang="en-US" altLang="zh-TW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zh-TW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zh-TW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TW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𝟖𝟎</m:t>
                    </m:r>
                    <m:r>
                      <a:rPr lang="en-US" altLang="zh-TW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TW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altLang="zh-TW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𝟏𝟑</m:t>
                        </m:r>
                      </m:sup>
                    </m:sSup>
                    <m:r>
                      <a:rPr lang="en-US" altLang="zh-TW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endParaRPr lang="zh-TW" altLang="en-US" sz="2200" dirty="0">
                  <a:solidFill>
                    <a:srgbClr val="FF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9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4502" y="2933507"/>
                <a:ext cx="7417596" cy="1627369"/>
              </a:xfrm>
              <a:prstGeom prst="rect">
                <a:avLst/>
              </a:prstGeom>
              <a:blipFill>
                <a:blip r:embed="rId2" cstate="print"/>
                <a:stretch>
                  <a:fillRect l="-106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字方塊 10"/>
          <p:cNvSpPr txBox="1"/>
          <p:nvPr/>
        </p:nvSpPr>
        <p:spPr>
          <a:xfrm>
            <a:off x="617517" y="433450"/>
            <a:ext cx="8003969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900" dirty="0" smtClean="0">
                <a:solidFill>
                  <a:srgbClr val="0000FF"/>
                </a:solidFill>
              </a:rPr>
              <a:t>Needs to suppress </a:t>
            </a:r>
            <a:r>
              <a:rPr lang="en-US" altLang="zh-TW" sz="1900" dirty="0" smtClean="0">
                <a:solidFill>
                  <a:srgbClr val="0000FF"/>
                </a:solidFill>
                <a:sym typeface="Symbol"/>
              </a:rPr>
              <a:t></a:t>
            </a:r>
            <a:r>
              <a:rPr lang="en-US" altLang="zh-TW" sz="1900" baseline="-25000" dirty="0" smtClean="0">
                <a:solidFill>
                  <a:srgbClr val="0000FF"/>
                </a:solidFill>
                <a:sym typeface="Symbol"/>
              </a:rPr>
              <a:t>7</a:t>
            </a:r>
            <a:r>
              <a:rPr lang="en-US" altLang="zh-TW" sz="1900" baseline="30000" dirty="0" smtClean="0">
                <a:solidFill>
                  <a:srgbClr val="0000FF"/>
                </a:solidFill>
              </a:rPr>
              <a:t>int</a:t>
            </a:r>
            <a:r>
              <a:rPr lang="en-US" altLang="zh-TW" sz="1900" dirty="0" smtClean="0">
                <a:solidFill>
                  <a:srgbClr val="0000FF"/>
                </a:solidFill>
              </a:rPr>
              <a:t> &amp; </a:t>
            </a:r>
            <a:r>
              <a:rPr lang="en-US" altLang="zh-TW" sz="1900" dirty="0" smtClean="0">
                <a:solidFill>
                  <a:srgbClr val="0000FF"/>
                </a:solidFill>
                <a:sym typeface="Symbol"/>
              </a:rPr>
              <a:t></a:t>
            </a:r>
            <a:r>
              <a:rPr lang="en-US" altLang="zh-TW" sz="1900" baseline="-25000" dirty="0" smtClean="0">
                <a:solidFill>
                  <a:srgbClr val="0000FF"/>
                </a:solidFill>
                <a:sym typeface="Symbol"/>
              </a:rPr>
              <a:t>7</a:t>
            </a:r>
            <a:r>
              <a:rPr lang="en-US" altLang="zh-TW" sz="1900" baseline="30000" dirty="0" smtClean="0">
                <a:solidFill>
                  <a:srgbClr val="0000FF"/>
                </a:solidFill>
              </a:rPr>
              <a:t>semi</a:t>
            </a:r>
            <a:r>
              <a:rPr lang="en-US" altLang="zh-TW" sz="1900" dirty="0" smtClean="0">
                <a:solidFill>
                  <a:srgbClr val="0000FF"/>
                </a:solidFill>
              </a:rPr>
              <a:t>  to make the use of HQE sensible!</a:t>
            </a:r>
            <a:endParaRPr lang="zh-TW" altLang="en-US" sz="19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1393768" y="5398230"/>
                <a:ext cx="6159063" cy="8212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𝝉</m:t>
                          </m:r>
                          <m:d>
                            <m:dPr>
                              <m:ctrlPr>
                                <a:rPr lang="en-US" altLang="zh-TW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zh-TW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b="1" i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𝚵</m:t>
                                  </m:r>
                                </m:e>
                                <m:sub>
                                  <m:r>
                                    <a:rPr lang="en-US" altLang="zh-TW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𝒄𝒄</m:t>
                                  </m:r>
                                </m:sub>
                                <m:sup>
                                  <m:r>
                                    <a:rPr lang="en-US" altLang="zh-TW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++</m:t>
                                  </m:r>
                                </m:sup>
                              </m:sSubSup>
                            </m:e>
                          </m:d>
                        </m:num>
                        <m:den>
                          <m:r>
                            <a:rPr lang="en-US" altLang="zh-TW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𝝉</m:t>
                          </m:r>
                          <m:d>
                            <m:dPr>
                              <m:ctrlPr>
                                <a:rPr lang="en-US" altLang="zh-TW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zh-TW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b="1" i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𝚵</m:t>
                                  </m:r>
                                </m:e>
                                <m:sub>
                                  <m:r>
                                    <a:rPr lang="en-US" altLang="zh-TW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𝒄𝒄</m:t>
                                  </m:r>
                                </m:sub>
                                <m:sup>
                                  <m:r>
                                    <a:rPr lang="en-US" altLang="zh-TW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bSup>
                            </m:e>
                          </m:d>
                        </m:den>
                      </m:f>
                      <m:r>
                        <a:rPr lang="en-US" altLang="zh-TW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US" altLang="zh-TW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altLang="zh-TW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TW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𝟕</m:t>
                      </m:r>
                    </m:oMath>
                  </m:oMathPara>
                </a14:m>
                <a:endParaRPr lang="zh-TW" alt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3768" y="5398230"/>
                <a:ext cx="6159063" cy="821250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圖片 7" descr="screen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92333" y="1022465"/>
            <a:ext cx="5791200" cy="173736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6923722" y="4812456"/>
            <a:ext cx="20179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 smtClean="0"/>
              <a:t>1806.02744</a:t>
            </a:r>
            <a:endParaRPr lang="zh-TW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1389CE5-8538-4BEA-8819-26D8BD8C17C7}" type="slidenum">
              <a:rPr lang="en-US" altLang="zh-TW" sz="1200" smtClean="0">
                <a:solidFill>
                  <a:srgbClr val="D38E27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en-US" altLang="zh-TW" sz="1200" smtClean="0">
              <a:solidFill>
                <a:srgbClr val="D38E27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60419" name="Text Box 4"/>
          <p:cNvSpPr txBox="1">
            <a:spLocks noChangeArrowheads="1"/>
          </p:cNvSpPr>
          <p:nvPr/>
        </p:nvSpPr>
        <p:spPr bwMode="auto">
          <a:xfrm>
            <a:off x="854075" y="165100"/>
            <a:ext cx="696753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200" dirty="0">
                <a:solidFill>
                  <a:srgbClr val="CC00CC"/>
                </a:solidFill>
                <a:latin typeface="Franklin Gothic Medium" panose="020B0603020102020204" pitchFamily="34" charset="0"/>
                <a:ea typeface="新細明體" panose="02020500000000000000" pitchFamily="18" charset="-120"/>
              </a:rPr>
              <a:t>                                 Conclusions</a:t>
            </a:r>
            <a:endParaRPr lang="en-US" altLang="zh-TW" sz="2200" baseline="-25000" dirty="0">
              <a:solidFill>
                <a:srgbClr val="CC00CC"/>
              </a:solidFill>
              <a:latin typeface="Franklin Gothic Medium" panose="020B06030201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60420" name="Line 5"/>
          <p:cNvSpPr>
            <a:spLocks noChangeShapeType="1"/>
          </p:cNvSpPr>
          <p:nvPr/>
        </p:nvSpPr>
        <p:spPr bwMode="auto">
          <a:xfrm>
            <a:off x="473075" y="639763"/>
            <a:ext cx="7958138" cy="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0421" name="Text Box 7"/>
          <p:cNvSpPr txBox="1">
            <a:spLocks noChangeArrowheads="1"/>
          </p:cNvSpPr>
          <p:nvPr/>
        </p:nvSpPr>
        <p:spPr bwMode="auto">
          <a:xfrm>
            <a:off x="1" y="720853"/>
            <a:ext cx="9143999" cy="6401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n"/>
            </a:pPr>
            <a:r>
              <a:rPr lang="en-US" altLang="zh-TW" sz="2000" dirty="0">
                <a:solidFill>
                  <a:srgbClr val="0000FF"/>
                </a:solidFill>
                <a:latin typeface="Arial" panose="020B0604020202020204" pitchFamily="34" charset="0"/>
                <a:ea typeface="Arial Unicode MS" pitchFamily="34" charset="-120"/>
                <a:cs typeface="Arial" panose="020B0604020202020204" pitchFamily="34" charset="0"/>
              </a:rPr>
              <a:t>  </a:t>
            </a:r>
            <a:r>
              <a:rPr lang="en-US" altLang="zh-TW" sz="2000" dirty="0" smtClean="0">
                <a:solidFill>
                  <a:srgbClr val="0000FF"/>
                </a:solidFill>
                <a:latin typeface="Arial" panose="020B0604020202020204" pitchFamily="34" charset="0"/>
                <a:ea typeface="Arial Unicode MS" pitchFamily="34" charset="-120"/>
                <a:cs typeface="Arial" panose="020B0604020202020204" pitchFamily="34" charset="0"/>
              </a:rPr>
              <a:t>HQE in 1/</a:t>
            </a:r>
            <a:r>
              <a:rPr lang="en-US" altLang="zh-TW" sz="2000" dirty="0" err="1" smtClean="0">
                <a:solidFill>
                  <a:srgbClr val="0000FF"/>
                </a:solidFill>
                <a:latin typeface="Arial" panose="020B0604020202020204" pitchFamily="34" charset="0"/>
                <a:ea typeface="Arial Unicode MS" pitchFamily="34" charset="-120"/>
                <a:cs typeface="Arial" panose="020B0604020202020204" pitchFamily="34" charset="0"/>
              </a:rPr>
              <a:t>m</a:t>
            </a:r>
            <a:r>
              <a:rPr lang="en-US" altLang="zh-TW" sz="2000" baseline="-25000" dirty="0" err="1" smtClean="0">
                <a:solidFill>
                  <a:srgbClr val="0000FF"/>
                </a:solidFill>
                <a:latin typeface="Arial" panose="020B0604020202020204" pitchFamily="34" charset="0"/>
                <a:ea typeface="Arial Unicode MS" pitchFamily="34" charset="-120"/>
                <a:cs typeface="Arial" panose="020B0604020202020204" pitchFamily="34" charset="0"/>
              </a:rPr>
              <a:t>b</a:t>
            </a:r>
            <a:r>
              <a:rPr lang="en-US" altLang="zh-TW" sz="2000" dirty="0" smtClean="0">
                <a:solidFill>
                  <a:srgbClr val="0000FF"/>
                </a:solidFill>
                <a:latin typeface="Arial" panose="020B0604020202020204" pitchFamily="34" charset="0"/>
                <a:ea typeface="Arial Unicode MS" pitchFamily="34" charset="-120"/>
                <a:cs typeface="Arial" panose="020B0604020202020204" pitchFamily="34" charset="0"/>
              </a:rPr>
              <a:t> works well for the lifetimes of B mesons and bottom </a:t>
            </a:r>
          </a:p>
          <a:p>
            <a:pPr eaLnBrk="1" hangingPunct="1">
              <a:spcBef>
                <a:spcPct val="50000"/>
              </a:spcBef>
              <a:buClrTx/>
              <a:buSzTx/>
              <a:buNone/>
            </a:pPr>
            <a:r>
              <a:rPr lang="en-US" altLang="zh-TW" sz="2000" dirty="0">
                <a:solidFill>
                  <a:srgbClr val="0000FF"/>
                </a:solidFill>
                <a:latin typeface="Arial" panose="020B0604020202020204" pitchFamily="34" charset="0"/>
                <a:ea typeface="Arial Unicode MS" pitchFamily="34" charset="-120"/>
                <a:cs typeface="Arial" panose="020B0604020202020204" pitchFamily="34" charset="0"/>
              </a:rPr>
              <a:t> </a:t>
            </a:r>
            <a:r>
              <a:rPr lang="en-US" altLang="zh-TW" sz="2000" dirty="0" smtClean="0">
                <a:solidFill>
                  <a:srgbClr val="0000FF"/>
                </a:solidFill>
                <a:latin typeface="Arial" panose="020B0604020202020204" pitchFamily="34" charset="0"/>
                <a:ea typeface="Arial Unicode MS" pitchFamily="34" charset="-120"/>
                <a:cs typeface="Arial" panose="020B0604020202020204" pitchFamily="34" charset="0"/>
              </a:rPr>
              <a:t>    baryons. </a:t>
            </a:r>
          </a:p>
          <a:p>
            <a:pPr eaLnBrk="1" hangingPunct="1">
              <a:spcBef>
                <a:spcPct val="50000"/>
              </a:spcBef>
              <a:buClrTx/>
              <a:buSzTx/>
              <a:buNone/>
            </a:pPr>
            <a:endParaRPr lang="en-US" altLang="zh-TW" sz="2000" dirty="0">
              <a:solidFill>
                <a:srgbClr val="0000FF"/>
              </a:solidFill>
              <a:latin typeface="Arial" panose="020B0604020202020204" pitchFamily="34" charset="0"/>
              <a:ea typeface="Arial Unicode MS" pitchFamily="34" charset="-12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n"/>
            </a:pPr>
            <a:r>
              <a:rPr lang="en-US" altLang="zh-TW" sz="2000" dirty="0" smtClean="0">
                <a:solidFill>
                  <a:srgbClr val="0000FF"/>
                </a:solidFill>
                <a:latin typeface="Arial" panose="020B0604020202020204" pitchFamily="34" charset="0"/>
                <a:ea typeface="Arial Unicode MS" pitchFamily="34" charset="-120"/>
                <a:cs typeface="Arial" panose="020B0604020202020204" pitchFamily="34" charset="0"/>
              </a:rPr>
              <a:t>  HQE in 1/m</a:t>
            </a:r>
            <a:r>
              <a:rPr lang="en-US" altLang="zh-TW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ea typeface="Arial Unicode MS" pitchFamily="34" charset="-120"/>
                <a:cs typeface="Arial" panose="020B0604020202020204" pitchFamily="34" charset="0"/>
              </a:rPr>
              <a:t>c</a:t>
            </a:r>
            <a:r>
              <a:rPr lang="en-US" altLang="zh-TW" sz="2000" dirty="0" smtClean="0">
                <a:solidFill>
                  <a:srgbClr val="0000FF"/>
                </a:solidFill>
                <a:latin typeface="Arial" panose="020B0604020202020204" pitchFamily="34" charset="0"/>
                <a:ea typeface="Arial Unicode MS" pitchFamily="34" charset="-120"/>
                <a:cs typeface="Arial" panose="020B0604020202020204" pitchFamily="34" charset="0"/>
              </a:rPr>
              <a:t> fails to provide a satisfactory description of  the lifetimes </a:t>
            </a:r>
          </a:p>
          <a:p>
            <a:pPr eaLnBrk="1" hangingPunct="1">
              <a:spcBef>
                <a:spcPct val="50000"/>
              </a:spcBef>
              <a:buClrTx/>
              <a:buSzTx/>
              <a:buNone/>
            </a:pPr>
            <a:r>
              <a:rPr lang="en-US" altLang="zh-TW" sz="2000" dirty="0">
                <a:solidFill>
                  <a:srgbClr val="0000FF"/>
                </a:solidFill>
                <a:latin typeface="Arial" panose="020B0604020202020204" pitchFamily="34" charset="0"/>
                <a:ea typeface="Arial Unicode MS" pitchFamily="34" charset="-120"/>
                <a:cs typeface="Arial" panose="020B0604020202020204" pitchFamily="34" charset="0"/>
              </a:rPr>
              <a:t> </a:t>
            </a:r>
            <a:r>
              <a:rPr lang="en-US" altLang="zh-TW" sz="2000" dirty="0" smtClean="0">
                <a:solidFill>
                  <a:srgbClr val="0000FF"/>
                </a:solidFill>
                <a:latin typeface="Arial" panose="020B0604020202020204" pitchFamily="34" charset="0"/>
                <a:ea typeface="Arial Unicode MS" pitchFamily="34" charset="-120"/>
                <a:cs typeface="Arial" panose="020B0604020202020204" pitchFamily="34" charset="0"/>
              </a:rPr>
              <a:t>    of D mesons &amp; charmed baryons to O(1/m</a:t>
            </a:r>
            <a:r>
              <a:rPr lang="en-US" altLang="zh-TW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ea typeface="Arial Unicode MS" pitchFamily="34" charset="-120"/>
                <a:cs typeface="Arial" panose="020B0604020202020204" pitchFamily="34" charset="0"/>
              </a:rPr>
              <a:t>c</a:t>
            </a:r>
            <a:r>
              <a:rPr lang="en-US" altLang="zh-TW" sz="2000" baseline="30000" dirty="0" smtClean="0">
                <a:solidFill>
                  <a:srgbClr val="0000FF"/>
                </a:solidFill>
                <a:latin typeface="Arial" panose="020B0604020202020204" pitchFamily="34" charset="0"/>
                <a:ea typeface="Arial Unicode MS" pitchFamily="34" charset="-120"/>
                <a:cs typeface="Arial" panose="020B0604020202020204" pitchFamily="34" charset="0"/>
              </a:rPr>
              <a:t>3</a:t>
            </a:r>
            <a:r>
              <a:rPr lang="en-US" altLang="zh-TW" sz="2000" dirty="0" smtClean="0">
                <a:solidFill>
                  <a:srgbClr val="0000FF"/>
                </a:solidFill>
                <a:latin typeface="Arial" panose="020B0604020202020204" pitchFamily="34" charset="0"/>
                <a:ea typeface="Arial Unicode MS" pitchFamily="34" charset="-120"/>
                <a:cs typeface="Arial" panose="020B0604020202020204" pitchFamily="34" charset="0"/>
              </a:rPr>
              <a:t>).  Need to consider </a:t>
            </a:r>
          </a:p>
          <a:p>
            <a:pPr eaLnBrk="1" hangingPunct="1">
              <a:spcBef>
                <a:spcPct val="50000"/>
              </a:spcBef>
              <a:buClrTx/>
              <a:buSzTx/>
              <a:buNone/>
            </a:pPr>
            <a:r>
              <a:rPr lang="en-US" altLang="zh-TW" sz="2000" dirty="0">
                <a:solidFill>
                  <a:srgbClr val="0000FF"/>
                </a:solidFill>
                <a:latin typeface="Arial" panose="020B0604020202020204" pitchFamily="34" charset="0"/>
                <a:ea typeface="Arial Unicode MS" pitchFamily="34" charset="-120"/>
                <a:cs typeface="Arial" panose="020B0604020202020204" pitchFamily="34" charset="0"/>
              </a:rPr>
              <a:t> </a:t>
            </a:r>
            <a:r>
              <a:rPr lang="en-US" altLang="zh-TW" sz="2000" dirty="0" smtClean="0">
                <a:solidFill>
                  <a:srgbClr val="0000FF"/>
                </a:solidFill>
                <a:latin typeface="Arial" panose="020B0604020202020204" pitchFamily="34" charset="0"/>
                <a:ea typeface="Arial Unicode MS" pitchFamily="34" charset="-120"/>
                <a:cs typeface="Arial" panose="020B0604020202020204" pitchFamily="34" charset="0"/>
              </a:rPr>
              <a:t>    </a:t>
            </a:r>
            <a:r>
              <a:rPr lang="en-US" altLang="zh-TW" sz="2000" dirty="0" err="1" smtClean="0">
                <a:solidFill>
                  <a:srgbClr val="0000FF"/>
                </a:solidFill>
                <a:latin typeface="Arial" panose="020B0604020202020204" pitchFamily="34" charset="0"/>
                <a:ea typeface="Arial Unicode MS" pitchFamily="34" charset="-120"/>
                <a:cs typeface="Arial" panose="020B0604020202020204" pitchFamily="34" charset="0"/>
              </a:rPr>
              <a:t>subleading</a:t>
            </a:r>
            <a:r>
              <a:rPr lang="en-US" altLang="zh-TW" sz="2000" dirty="0" smtClean="0">
                <a:solidFill>
                  <a:srgbClr val="0000FF"/>
                </a:solidFill>
                <a:latin typeface="Arial" panose="020B0604020202020204" pitchFamily="34" charset="0"/>
                <a:ea typeface="Arial Unicode MS" pitchFamily="34" charset="-120"/>
                <a:cs typeface="Arial" panose="020B0604020202020204" pitchFamily="34" charset="0"/>
              </a:rPr>
              <a:t> 1/m</a:t>
            </a:r>
            <a:r>
              <a:rPr lang="en-US" altLang="zh-TW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ea typeface="Arial Unicode MS" pitchFamily="34" charset="-120"/>
                <a:cs typeface="Arial" panose="020B0604020202020204" pitchFamily="34" charset="0"/>
              </a:rPr>
              <a:t>c</a:t>
            </a:r>
            <a:r>
              <a:rPr lang="en-US" altLang="zh-TW" sz="2000" dirty="0" smtClean="0">
                <a:solidFill>
                  <a:srgbClr val="0000FF"/>
                </a:solidFill>
                <a:latin typeface="Arial" panose="020B0604020202020204" pitchFamily="34" charset="0"/>
                <a:ea typeface="Arial Unicode MS" pitchFamily="34" charset="-120"/>
                <a:cs typeface="Arial" panose="020B0604020202020204" pitchFamily="34" charset="0"/>
              </a:rPr>
              <a:t> corrections to spectator effects. </a:t>
            </a:r>
          </a:p>
          <a:p>
            <a:pPr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zh-TW" sz="2000" dirty="0" smtClean="0">
                <a:solidFill>
                  <a:srgbClr val="0000FF"/>
                </a:solidFill>
                <a:latin typeface="Arial" panose="020B0604020202020204" pitchFamily="34" charset="0"/>
                <a:ea typeface="Arial Unicode MS" pitchFamily="34" charset="-120"/>
                <a:cs typeface="Arial" panose="020B0604020202020204" pitchFamily="34" charset="0"/>
              </a:rPr>
              <a:t>    </a:t>
            </a:r>
            <a:endParaRPr lang="en-US" altLang="zh-TW" sz="2000" dirty="0">
              <a:solidFill>
                <a:srgbClr val="0000FF"/>
              </a:solidFill>
              <a:latin typeface="Arial" panose="020B0604020202020204" pitchFamily="34" charset="0"/>
              <a:ea typeface="Arial Unicode MS" pitchFamily="34" charset="-12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n"/>
            </a:pPr>
            <a:r>
              <a:rPr lang="en-US" altLang="zh-TW" sz="2000" dirty="0">
                <a:solidFill>
                  <a:srgbClr val="0000FF"/>
                </a:solidFill>
                <a:latin typeface="Arial" panose="020B0604020202020204" pitchFamily="34" charset="0"/>
                <a:ea typeface="Arial Unicode MS" pitchFamily="34" charset="-120"/>
                <a:cs typeface="Arial" panose="020B0604020202020204" pitchFamily="34" charset="0"/>
              </a:rPr>
              <a:t> </a:t>
            </a:r>
            <a:r>
              <a:rPr lang="en-US" altLang="zh-TW" sz="2000" dirty="0" smtClean="0">
                <a:solidFill>
                  <a:srgbClr val="0000FF"/>
                </a:solidFill>
                <a:latin typeface="Arial" panose="020B0604020202020204" pitchFamily="34" charset="0"/>
                <a:ea typeface="Arial Unicode MS" pitchFamily="34" charset="-120"/>
                <a:cs typeface="Arial" panose="020B0604020202020204" pitchFamily="34" charset="0"/>
              </a:rPr>
              <a:t> Dim-7 operators are in the right direction to enhance </a:t>
            </a:r>
            <a:r>
              <a:rPr lang="en-US" altLang="zh-TW" sz="2000" dirty="0" smtClean="0">
                <a:solidFill>
                  <a:srgbClr val="0000FF"/>
                </a:solidFill>
                <a:latin typeface="Arial" panose="020B0604020202020204" pitchFamily="34" charset="0"/>
                <a:ea typeface="Arial Unicode MS" pitchFamily="34" charset="-120"/>
                <a:cs typeface="Arial" panose="020B0604020202020204" pitchFamily="34" charset="0"/>
                <a:sym typeface="Symbol"/>
              </a:rPr>
              <a:t></a:t>
            </a:r>
            <a:r>
              <a:rPr lang="en-US" altLang="zh-TW" sz="2000" dirty="0" smtClean="0">
                <a:solidFill>
                  <a:srgbClr val="0000FF"/>
                </a:solidFill>
                <a:latin typeface="Arial" panose="020B0604020202020204" pitchFamily="34" charset="0"/>
                <a:ea typeface="Arial Unicode MS" pitchFamily="34" charset="-120"/>
                <a:cs typeface="Arial" panose="020B0604020202020204" pitchFamily="34" charset="0"/>
              </a:rPr>
              <a:t>(</a:t>
            </a:r>
            <a:r>
              <a:rPr lang="en-US" altLang="zh-TW" sz="2000" dirty="0" smtClean="0">
                <a:solidFill>
                  <a:srgbClr val="0000FF"/>
                </a:solidFill>
                <a:latin typeface="Arial" panose="020B0604020202020204" pitchFamily="34" charset="0"/>
                <a:ea typeface="Arial Unicode MS" pitchFamily="34" charset="-120"/>
                <a:cs typeface="Arial" panose="020B0604020202020204" pitchFamily="34" charset="0"/>
                <a:sym typeface="Symbol"/>
              </a:rPr>
              <a:t></a:t>
            </a:r>
            <a:r>
              <a:rPr lang="en-US" altLang="zh-TW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ea typeface="Arial Unicode MS" pitchFamily="34" charset="-120"/>
                <a:cs typeface="Arial" panose="020B0604020202020204" pitchFamily="34" charset="0"/>
                <a:sym typeface="Symbol"/>
              </a:rPr>
              <a:t>c</a:t>
            </a:r>
            <a:r>
              <a:rPr lang="en-US" altLang="zh-TW" sz="2000" baseline="15000" dirty="0" smtClean="0">
                <a:solidFill>
                  <a:srgbClr val="0000FF"/>
                </a:solidFill>
                <a:latin typeface="Arial" panose="020B0604020202020204" pitchFamily="34" charset="0"/>
                <a:ea typeface="Arial Unicode MS" pitchFamily="34" charset="-120"/>
                <a:cs typeface="Arial" panose="020B0604020202020204" pitchFamily="34" charset="0"/>
                <a:sym typeface="Symbol"/>
              </a:rPr>
              <a:t>+</a:t>
            </a:r>
            <a:r>
              <a:rPr lang="en-US" altLang="zh-TW" sz="2000" dirty="0" smtClean="0">
                <a:solidFill>
                  <a:srgbClr val="0000FF"/>
                </a:solidFill>
                <a:latin typeface="Arial" panose="020B0604020202020204" pitchFamily="34" charset="0"/>
                <a:ea typeface="Arial Unicode MS" pitchFamily="34" charset="-120"/>
                <a:cs typeface="Arial" panose="020B0604020202020204" pitchFamily="34" charset="0"/>
              </a:rPr>
              <a:t>) &amp; </a:t>
            </a:r>
          </a:p>
          <a:p>
            <a:pPr eaLnBrk="1" hangingPunct="1">
              <a:spcBef>
                <a:spcPct val="50000"/>
              </a:spcBef>
              <a:buClrTx/>
              <a:buSzTx/>
              <a:buNone/>
            </a:pPr>
            <a:r>
              <a:rPr lang="en-US" altLang="zh-TW" sz="2000" dirty="0">
                <a:solidFill>
                  <a:srgbClr val="0000FF"/>
                </a:solidFill>
                <a:latin typeface="Arial" panose="020B0604020202020204" pitchFamily="34" charset="0"/>
                <a:ea typeface="Arial Unicode MS" pitchFamily="34" charset="-120"/>
                <a:cs typeface="Arial" panose="020B0604020202020204" pitchFamily="34" charset="0"/>
              </a:rPr>
              <a:t> </a:t>
            </a:r>
            <a:r>
              <a:rPr lang="en-US" altLang="zh-TW" sz="2000" dirty="0" smtClean="0">
                <a:solidFill>
                  <a:srgbClr val="0000FF"/>
                </a:solidFill>
                <a:latin typeface="Arial" panose="020B0604020202020204" pitchFamily="34" charset="0"/>
                <a:ea typeface="Arial Unicode MS" pitchFamily="34" charset="-120"/>
                <a:cs typeface="Arial" panose="020B0604020202020204" pitchFamily="34" charset="0"/>
              </a:rPr>
              <a:t>    suppress </a:t>
            </a:r>
            <a:r>
              <a:rPr lang="en-US" altLang="zh-TW" sz="2000" dirty="0" smtClean="0">
                <a:solidFill>
                  <a:srgbClr val="0000FF"/>
                </a:solidFill>
                <a:latin typeface="Arial" panose="020B0604020202020204" pitchFamily="34" charset="0"/>
                <a:ea typeface="Arial Unicode MS" pitchFamily="34" charset="-120"/>
                <a:cs typeface="Arial" panose="020B0604020202020204" pitchFamily="34" charset="0"/>
                <a:sym typeface="Symbol"/>
              </a:rPr>
              <a:t></a:t>
            </a:r>
            <a:r>
              <a:rPr lang="en-US" altLang="zh-TW" sz="2000" dirty="0" smtClean="0">
                <a:solidFill>
                  <a:srgbClr val="0000FF"/>
                </a:solidFill>
                <a:latin typeface="Arial" panose="020B0604020202020204" pitchFamily="34" charset="0"/>
                <a:ea typeface="Arial Unicode MS" pitchFamily="34" charset="-120"/>
                <a:cs typeface="Arial" panose="020B0604020202020204" pitchFamily="34" charset="0"/>
              </a:rPr>
              <a:t>(</a:t>
            </a:r>
            <a:r>
              <a:rPr lang="en-US" altLang="zh-TW" sz="2000" dirty="0" smtClean="0">
                <a:solidFill>
                  <a:srgbClr val="0000FF"/>
                </a:solidFill>
                <a:latin typeface="Arial" panose="020B0604020202020204" pitchFamily="34" charset="0"/>
                <a:ea typeface="Arial Unicode MS" pitchFamily="34" charset="-120"/>
                <a:cs typeface="Arial" panose="020B0604020202020204" pitchFamily="34" charset="0"/>
                <a:sym typeface="Symbol"/>
              </a:rPr>
              <a:t></a:t>
            </a:r>
            <a:r>
              <a:rPr lang="en-US" altLang="zh-TW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ea typeface="Arial Unicode MS" pitchFamily="34" charset="-120"/>
                <a:cs typeface="Arial" panose="020B0604020202020204" pitchFamily="34" charset="0"/>
                <a:sym typeface="Symbol"/>
              </a:rPr>
              <a:t>c</a:t>
            </a:r>
            <a:r>
              <a:rPr lang="en-US" altLang="zh-TW" sz="2000" baseline="15000" dirty="0" smtClean="0">
                <a:solidFill>
                  <a:srgbClr val="0000FF"/>
                </a:solidFill>
                <a:latin typeface="Arial" panose="020B0604020202020204" pitchFamily="34" charset="0"/>
                <a:ea typeface="Arial Unicode MS" pitchFamily="34" charset="-120"/>
                <a:cs typeface="Arial" panose="020B0604020202020204" pitchFamily="34" charset="0"/>
                <a:sym typeface="Symbol"/>
              </a:rPr>
              <a:t>+</a:t>
            </a:r>
            <a:r>
              <a:rPr lang="en-US" altLang="zh-TW" sz="2000" dirty="0" smtClean="0">
                <a:solidFill>
                  <a:srgbClr val="0000FF"/>
                </a:solidFill>
                <a:latin typeface="Arial" panose="020B0604020202020204" pitchFamily="34" charset="0"/>
                <a:ea typeface="Arial Unicode MS" pitchFamily="34" charset="-120"/>
                <a:cs typeface="Arial" panose="020B0604020202020204" pitchFamily="34" charset="0"/>
              </a:rPr>
              <a:t>), but they will render the lifetime of </a:t>
            </a:r>
            <a:r>
              <a:rPr lang="en-US" altLang="zh-TW" sz="2000" dirty="0" smtClean="0">
                <a:solidFill>
                  <a:srgbClr val="0000FF"/>
                </a:solidFill>
                <a:latin typeface="Arial" panose="020B0604020202020204" pitchFamily="34" charset="0"/>
                <a:ea typeface="Arial Unicode MS" pitchFamily="34" charset="-120"/>
                <a:cs typeface="Arial" panose="020B0604020202020204" pitchFamily="34" charset="0"/>
                <a:sym typeface="Symbol"/>
              </a:rPr>
              <a:t></a:t>
            </a:r>
            <a:r>
              <a:rPr lang="en-US" altLang="zh-TW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ea typeface="Arial Unicode MS" pitchFamily="34" charset="-120"/>
                <a:cs typeface="Arial" panose="020B0604020202020204" pitchFamily="34" charset="0"/>
                <a:sym typeface="Symbol"/>
              </a:rPr>
              <a:t>c</a:t>
            </a:r>
            <a:r>
              <a:rPr lang="en-US" altLang="zh-TW" sz="2000" baseline="30000" dirty="0" smtClean="0">
                <a:solidFill>
                  <a:srgbClr val="0000FF"/>
                </a:solidFill>
                <a:latin typeface="Arial" panose="020B0604020202020204" pitchFamily="34" charset="0"/>
                <a:ea typeface="Arial Unicode MS" pitchFamily="34" charset="-120"/>
                <a:cs typeface="Arial" panose="020B0604020202020204" pitchFamily="34" charset="0"/>
                <a:sym typeface="Symbol"/>
              </a:rPr>
              <a:t>0</a:t>
            </a:r>
            <a:r>
              <a:rPr lang="en-US" altLang="zh-TW" sz="2000" dirty="0" smtClean="0">
                <a:solidFill>
                  <a:srgbClr val="0000FF"/>
                </a:solidFill>
                <a:latin typeface="Arial" panose="020B0604020202020204" pitchFamily="34" charset="0"/>
                <a:ea typeface="Arial Unicode MS" pitchFamily="34" charset="-120"/>
                <a:cs typeface="Arial" panose="020B0604020202020204" pitchFamily="34" charset="0"/>
              </a:rPr>
              <a:t> longer than </a:t>
            </a:r>
            <a:r>
              <a:rPr lang="en-US" altLang="zh-TW" sz="2000" dirty="0" smtClean="0">
                <a:solidFill>
                  <a:srgbClr val="0000FF"/>
                </a:solidFill>
                <a:latin typeface="Arial" panose="020B0604020202020204" pitchFamily="34" charset="0"/>
                <a:ea typeface="Arial Unicode MS" pitchFamily="34" charset="-120"/>
                <a:cs typeface="Arial" panose="020B0604020202020204" pitchFamily="34" charset="0"/>
                <a:sym typeface="Symbol"/>
              </a:rPr>
              <a:t></a:t>
            </a:r>
            <a:r>
              <a:rPr lang="en-US" altLang="zh-TW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ea typeface="Arial Unicode MS" pitchFamily="34" charset="-120"/>
                <a:cs typeface="Arial" panose="020B0604020202020204" pitchFamily="34" charset="0"/>
                <a:sym typeface="Symbol"/>
              </a:rPr>
              <a:t>c</a:t>
            </a:r>
            <a:r>
              <a:rPr lang="en-US" altLang="zh-TW" sz="2000" baseline="30000" dirty="0" smtClean="0">
                <a:solidFill>
                  <a:srgbClr val="0000FF"/>
                </a:solidFill>
                <a:latin typeface="Arial" panose="020B0604020202020204" pitchFamily="34" charset="0"/>
                <a:ea typeface="Arial Unicode MS" pitchFamily="34" charset="-120"/>
                <a:cs typeface="Arial" panose="020B0604020202020204" pitchFamily="34" charset="0"/>
              </a:rPr>
              <a:t>0</a:t>
            </a:r>
            <a:r>
              <a:rPr lang="en-US" altLang="zh-TW" sz="2000" dirty="0" smtClean="0">
                <a:solidFill>
                  <a:srgbClr val="0000FF"/>
                </a:solidFill>
                <a:latin typeface="Arial" panose="020B0604020202020204" pitchFamily="34" charset="0"/>
                <a:ea typeface="Arial Unicode MS" pitchFamily="34" charset="-120"/>
                <a:cs typeface="Arial" panose="020B0604020202020204" pitchFamily="34" charset="0"/>
              </a:rPr>
              <a:t>  </a:t>
            </a:r>
          </a:p>
          <a:p>
            <a:pPr eaLnBrk="1" hangingPunct="1">
              <a:spcBef>
                <a:spcPct val="50000"/>
              </a:spcBef>
              <a:buClrTx/>
              <a:buSzTx/>
              <a:buNone/>
            </a:pPr>
            <a:endParaRPr lang="en-US" altLang="zh-TW" sz="2000" dirty="0">
              <a:solidFill>
                <a:srgbClr val="0000FF"/>
              </a:solidFill>
              <a:latin typeface="Arial" panose="020B0604020202020204" pitchFamily="34" charset="0"/>
              <a:ea typeface="Arial Unicode MS" pitchFamily="34" charset="-12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n"/>
            </a:pPr>
            <a:r>
              <a:rPr lang="en-US" altLang="zh-TW" sz="2000" dirty="0" smtClean="0">
                <a:solidFill>
                  <a:srgbClr val="0000FF"/>
                </a:solidFill>
                <a:latin typeface="Arial" panose="020B0604020202020204" pitchFamily="34" charset="0"/>
                <a:ea typeface="Arial Unicode MS" pitchFamily="34" charset="-120"/>
                <a:cs typeface="Arial" panose="020B0604020202020204" pitchFamily="34" charset="0"/>
              </a:rPr>
              <a:t>  For doubly charmed baryons, we found </a:t>
            </a:r>
            <a:r>
              <a:rPr lang="en-US" altLang="zh-TW" sz="2000" dirty="0" smtClean="0">
                <a:solidFill>
                  <a:srgbClr val="0000FF"/>
                </a:solidFill>
                <a:latin typeface="Arial" panose="020B0604020202020204" pitchFamily="34" charset="0"/>
                <a:ea typeface="Arial Unicode MS" pitchFamily="34" charset="-120"/>
                <a:cs typeface="Arial" panose="020B0604020202020204" pitchFamily="34" charset="0"/>
                <a:sym typeface="Symbol" panose="05050102010706020507" pitchFamily="18" charset="2"/>
              </a:rPr>
              <a:t></a:t>
            </a:r>
            <a:r>
              <a:rPr lang="en-US" altLang="zh-TW" sz="2000" dirty="0" smtClean="0">
                <a:solidFill>
                  <a:srgbClr val="0000FF"/>
                </a:solidFill>
                <a:latin typeface="Arial" panose="020B0604020202020204" pitchFamily="34" charset="0"/>
                <a:ea typeface="Arial Unicode MS" pitchFamily="34" charset="-120"/>
                <a:cs typeface="Arial" panose="020B0604020202020204" pitchFamily="34" charset="0"/>
              </a:rPr>
              <a:t>(</a:t>
            </a:r>
            <a:r>
              <a:rPr lang="en-US" altLang="zh-TW" sz="2000" dirty="0" smtClean="0">
                <a:solidFill>
                  <a:srgbClr val="0000FF"/>
                </a:solidFill>
                <a:latin typeface="Arial" panose="020B0604020202020204" pitchFamily="34" charset="0"/>
                <a:ea typeface="Arial Unicode MS" pitchFamily="34" charset="-120"/>
                <a:cs typeface="Arial" panose="020B0604020202020204" pitchFamily="34" charset="0"/>
                <a:sym typeface="Symbol" panose="05050102010706020507" pitchFamily="18" charset="2"/>
              </a:rPr>
              <a:t></a:t>
            </a:r>
            <a:r>
              <a:rPr lang="en-US" altLang="zh-TW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ea typeface="Arial Unicode MS" pitchFamily="34" charset="-120"/>
                <a:cs typeface="Arial" panose="020B0604020202020204" pitchFamily="34" charset="0"/>
                <a:sym typeface="Symbol" panose="05050102010706020507" pitchFamily="18" charset="2"/>
              </a:rPr>
              <a:t>cc</a:t>
            </a:r>
            <a:r>
              <a:rPr lang="en-US" altLang="zh-TW" sz="2000" baseline="30000" dirty="0" smtClean="0">
                <a:solidFill>
                  <a:srgbClr val="0000FF"/>
                </a:solidFill>
                <a:latin typeface="Arial" panose="020B0604020202020204" pitchFamily="34" charset="0"/>
                <a:ea typeface="Arial Unicode MS" pitchFamily="34" charset="-120"/>
                <a:cs typeface="Arial" panose="020B0604020202020204" pitchFamily="34" charset="0"/>
              </a:rPr>
              <a:t>++</a:t>
            </a:r>
            <a:r>
              <a:rPr lang="en-US" altLang="zh-TW" sz="2000" dirty="0" smtClean="0">
                <a:solidFill>
                  <a:srgbClr val="0000FF"/>
                </a:solidFill>
                <a:latin typeface="Arial" panose="020B0604020202020204" pitchFamily="34" charset="0"/>
                <a:ea typeface="Arial Unicode MS" pitchFamily="34" charset="-120"/>
                <a:cs typeface="Arial" panose="020B0604020202020204" pitchFamily="34" charset="0"/>
              </a:rPr>
              <a:t>) &gt; </a:t>
            </a:r>
            <a:r>
              <a:rPr lang="en-US" altLang="zh-TW" sz="2000" dirty="0" smtClean="0">
                <a:solidFill>
                  <a:srgbClr val="0000FF"/>
                </a:solidFill>
                <a:latin typeface="Arial" panose="020B0604020202020204" pitchFamily="34" charset="0"/>
                <a:ea typeface="Arial Unicode MS" pitchFamily="34" charset="-120"/>
                <a:cs typeface="Arial" panose="020B0604020202020204" pitchFamily="34" charset="0"/>
                <a:sym typeface="Symbol" panose="05050102010706020507" pitchFamily="18" charset="2"/>
              </a:rPr>
              <a:t></a:t>
            </a:r>
            <a:r>
              <a:rPr lang="en-US" altLang="zh-TW" sz="2000" dirty="0" smtClean="0">
                <a:solidFill>
                  <a:srgbClr val="0000FF"/>
                </a:solidFill>
                <a:latin typeface="Arial" panose="020B0604020202020204" pitchFamily="34" charset="0"/>
                <a:ea typeface="Arial Unicode MS" pitchFamily="34" charset="-120"/>
                <a:cs typeface="Arial" panose="020B0604020202020204" pitchFamily="34" charset="0"/>
              </a:rPr>
              <a:t>(</a:t>
            </a:r>
            <a:r>
              <a:rPr lang="en-US" altLang="zh-TW" sz="2000" dirty="0" smtClean="0">
                <a:solidFill>
                  <a:srgbClr val="0000FF"/>
                </a:solidFill>
                <a:latin typeface="Arial" panose="020B0604020202020204" pitchFamily="34" charset="0"/>
                <a:ea typeface="Arial Unicode MS" pitchFamily="34" charset="-120"/>
                <a:cs typeface="Arial" panose="020B0604020202020204" pitchFamily="34" charset="0"/>
                <a:sym typeface="Symbol" panose="05050102010706020507" pitchFamily="18" charset="2"/>
              </a:rPr>
              <a:t></a:t>
            </a:r>
            <a:r>
              <a:rPr lang="en-US" altLang="zh-TW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ea typeface="Arial Unicode MS" pitchFamily="34" charset="-120"/>
                <a:cs typeface="Arial" panose="020B0604020202020204" pitchFamily="34" charset="0"/>
                <a:sym typeface="Symbol" panose="05050102010706020507" pitchFamily="18" charset="2"/>
              </a:rPr>
              <a:t>cc</a:t>
            </a:r>
            <a:r>
              <a:rPr lang="en-US" altLang="zh-TW" sz="2000" baseline="30000" dirty="0" smtClean="0">
                <a:solidFill>
                  <a:srgbClr val="0000FF"/>
                </a:solidFill>
                <a:latin typeface="Arial" panose="020B0604020202020204" pitchFamily="34" charset="0"/>
                <a:ea typeface="Arial Unicode MS" pitchFamily="34" charset="-120"/>
                <a:cs typeface="Arial" panose="020B0604020202020204" pitchFamily="34" charset="0"/>
              </a:rPr>
              <a:t>+</a:t>
            </a:r>
            <a:r>
              <a:rPr lang="en-US" altLang="zh-TW" sz="2000" dirty="0" smtClean="0">
                <a:solidFill>
                  <a:srgbClr val="0000FF"/>
                </a:solidFill>
                <a:latin typeface="Arial" panose="020B0604020202020204" pitchFamily="34" charset="0"/>
                <a:ea typeface="Arial Unicode MS" pitchFamily="34" charset="-120"/>
                <a:cs typeface="Arial" panose="020B0604020202020204" pitchFamily="34" charset="0"/>
              </a:rPr>
              <a:t>) </a:t>
            </a:r>
            <a:r>
              <a:rPr lang="en-US" altLang="zh-TW" sz="2000" dirty="0" smtClean="0">
                <a:solidFill>
                  <a:srgbClr val="0000FF"/>
                </a:solidFill>
                <a:latin typeface="Arial" panose="020B0604020202020204" pitchFamily="34" charset="0"/>
                <a:ea typeface="Arial Unicode MS" pitchFamily="34" charset="-120"/>
                <a:cs typeface="Arial" panose="020B0604020202020204" pitchFamily="34" charset="0"/>
                <a:sym typeface="Symbol" panose="05050102010706020507" pitchFamily="18" charset="2"/>
              </a:rPr>
              <a:t>&gt; </a:t>
            </a:r>
            <a:r>
              <a:rPr lang="en-US" altLang="zh-TW" sz="2000" dirty="0" smtClean="0">
                <a:solidFill>
                  <a:srgbClr val="0000FF"/>
                </a:solidFill>
                <a:latin typeface="Arial" panose="020B0604020202020204" pitchFamily="34" charset="0"/>
                <a:ea typeface="Arial Unicode MS" pitchFamily="34" charset="-120"/>
                <a:cs typeface="Arial" panose="020B0604020202020204" pitchFamily="34" charset="0"/>
              </a:rPr>
              <a:t>(</a:t>
            </a:r>
            <a:r>
              <a:rPr lang="en-US" altLang="zh-TW" sz="2000" dirty="0" smtClean="0">
                <a:solidFill>
                  <a:srgbClr val="0000FF"/>
                </a:solidFill>
                <a:latin typeface="Arial" panose="020B0604020202020204" pitchFamily="34" charset="0"/>
                <a:ea typeface="Arial Unicode MS" pitchFamily="34" charset="-120"/>
                <a:cs typeface="Arial" panose="020B0604020202020204" pitchFamily="34" charset="0"/>
                <a:sym typeface="Symbol" panose="05050102010706020507" pitchFamily="18" charset="2"/>
              </a:rPr>
              <a:t></a:t>
            </a:r>
            <a:r>
              <a:rPr lang="en-US" altLang="zh-TW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ea typeface="Arial Unicode MS" pitchFamily="34" charset="-120"/>
                <a:cs typeface="Arial" panose="020B0604020202020204" pitchFamily="34" charset="0"/>
                <a:sym typeface="Symbol" panose="05050102010706020507" pitchFamily="18" charset="2"/>
              </a:rPr>
              <a:t>cc</a:t>
            </a:r>
            <a:r>
              <a:rPr lang="en-US" altLang="zh-TW" sz="2000" baseline="30000" dirty="0" smtClean="0">
                <a:solidFill>
                  <a:srgbClr val="0000FF"/>
                </a:solidFill>
                <a:latin typeface="Arial" panose="020B0604020202020204" pitchFamily="34" charset="0"/>
                <a:ea typeface="Arial Unicode MS" pitchFamily="34" charset="-120"/>
                <a:cs typeface="Arial" panose="020B0604020202020204" pitchFamily="34" charset="0"/>
              </a:rPr>
              <a:t>+</a:t>
            </a:r>
            <a:r>
              <a:rPr lang="en-US" altLang="zh-TW" sz="2000" dirty="0" smtClean="0">
                <a:solidFill>
                  <a:srgbClr val="0000FF"/>
                </a:solidFill>
                <a:latin typeface="Arial" panose="020B0604020202020204" pitchFamily="34" charset="0"/>
                <a:ea typeface="Arial Unicode MS" pitchFamily="34" charset="-120"/>
                <a:cs typeface="Arial" panose="020B0604020202020204" pitchFamily="34" charset="0"/>
              </a:rPr>
              <a:t>)  with</a:t>
            </a:r>
          </a:p>
          <a:p>
            <a:pPr eaLnBrk="1" hangingPunct="1">
              <a:spcBef>
                <a:spcPct val="50000"/>
              </a:spcBef>
              <a:buClrTx/>
              <a:buSzTx/>
              <a:buNone/>
            </a:pPr>
            <a:r>
              <a:rPr lang="en-US" altLang="zh-TW" sz="2000" dirty="0" smtClean="0">
                <a:solidFill>
                  <a:srgbClr val="0000FF"/>
                </a:solidFill>
                <a:latin typeface="Arial" panose="020B0604020202020204" pitchFamily="34" charset="0"/>
                <a:ea typeface="Arial Unicode MS" pitchFamily="34" charset="-120"/>
                <a:cs typeface="Arial" panose="020B0604020202020204" pitchFamily="34" charset="0"/>
              </a:rPr>
              <a:t>     </a:t>
            </a:r>
            <a:r>
              <a:rPr lang="en-US" altLang="zh-TW" sz="2000" dirty="0" smtClean="0">
                <a:solidFill>
                  <a:srgbClr val="0000FF"/>
                </a:solidFill>
                <a:latin typeface="Arial" panose="020B0604020202020204" pitchFamily="34" charset="0"/>
                <a:ea typeface="Arial Unicode MS" pitchFamily="34" charset="-120"/>
                <a:cs typeface="Arial" panose="020B0604020202020204" pitchFamily="34" charset="0"/>
                <a:sym typeface="Symbol"/>
              </a:rPr>
              <a:t></a:t>
            </a:r>
            <a:r>
              <a:rPr lang="en-US" altLang="zh-TW" sz="2000" dirty="0" smtClean="0">
                <a:solidFill>
                  <a:srgbClr val="0000FF"/>
                </a:solidFill>
                <a:latin typeface="Arial" panose="020B0604020202020204" pitchFamily="34" charset="0"/>
                <a:ea typeface="Arial Unicode MS" pitchFamily="34" charset="-120"/>
                <a:cs typeface="Arial" panose="020B0604020202020204" pitchFamily="34" charset="0"/>
              </a:rPr>
              <a:t>(</a:t>
            </a:r>
            <a:r>
              <a:rPr lang="en-US" altLang="zh-TW" sz="2000" dirty="0" smtClean="0">
                <a:solidFill>
                  <a:srgbClr val="0000FF"/>
                </a:solidFill>
                <a:latin typeface="Arial" panose="020B0604020202020204" pitchFamily="34" charset="0"/>
                <a:ea typeface="Arial Unicode MS" pitchFamily="34" charset="-120"/>
                <a:cs typeface="Arial" panose="020B0604020202020204" pitchFamily="34" charset="0"/>
                <a:sym typeface="Symbol"/>
              </a:rPr>
              <a:t></a:t>
            </a:r>
            <a:r>
              <a:rPr lang="en-US" altLang="zh-TW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ea typeface="Arial Unicode MS" pitchFamily="34" charset="-120"/>
                <a:cs typeface="Arial" panose="020B0604020202020204" pitchFamily="34" charset="0"/>
                <a:sym typeface="Symbol"/>
              </a:rPr>
              <a:t>cc</a:t>
            </a:r>
            <a:r>
              <a:rPr lang="en-US" altLang="zh-TW" sz="2000" baseline="30000" dirty="0" smtClean="0">
                <a:solidFill>
                  <a:srgbClr val="0000FF"/>
                </a:solidFill>
                <a:latin typeface="Arial" panose="020B0604020202020204" pitchFamily="34" charset="0"/>
                <a:ea typeface="Arial Unicode MS" pitchFamily="34" charset="-120"/>
                <a:cs typeface="Arial" panose="020B0604020202020204" pitchFamily="34" charset="0"/>
              </a:rPr>
              <a:t>++</a:t>
            </a:r>
            <a:r>
              <a:rPr lang="en-US" altLang="zh-TW" sz="2000" dirty="0" smtClean="0">
                <a:solidFill>
                  <a:srgbClr val="0000FF"/>
                </a:solidFill>
                <a:latin typeface="Arial" panose="020B0604020202020204" pitchFamily="34" charset="0"/>
                <a:ea typeface="Arial Unicode MS" pitchFamily="34" charset="-120"/>
                <a:cs typeface="Arial" panose="020B0604020202020204" pitchFamily="34" charset="0"/>
              </a:rPr>
              <a:t>) </a:t>
            </a:r>
            <a:r>
              <a:rPr lang="en-US" altLang="zh-TW" sz="2000" dirty="0" smtClean="0">
                <a:solidFill>
                  <a:srgbClr val="0000FF"/>
                </a:solidFill>
                <a:latin typeface="Arial" panose="020B0604020202020204" pitchFamily="34" charset="0"/>
                <a:ea typeface="Arial Unicode MS" pitchFamily="34" charset="-120"/>
                <a:cs typeface="Arial" panose="020B0604020202020204" pitchFamily="34" charset="0"/>
                <a:sym typeface="Symbol"/>
              </a:rPr>
              <a:t></a:t>
            </a:r>
            <a:r>
              <a:rPr lang="en-US" altLang="zh-TW" sz="2000" dirty="0" smtClean="0">
                <a:solidFill>
                  <a:srgbClr val="0000FF"/>
                </a:solidFill>
                <a:latin typeface="Arial" panose="020B0604020202020204" pitchFamily="34" charset="0"/>
                <a:ea typeface="Arial Unicode MS" pitchFamily="34" charset="-120"/>
                <a:cs typeface="Arial" panose="020B0604020202020204" pitchFamily="34" charset="0"/>
              </a:rPr>
              <a:t> 0.30 </a:t>
            </a:r>
            <a:r>
              <a:rPr lang="en-US" altLang="zh-TW" sz="2000" dirty="0" err="1" smtClean="0">
                <a:solidFill>
                  <a:srgbClr val="0000FF"/>
                </a:solidFill>
                <a:latin typeface="Arial" panose="020B0604020202020204" pitchFamily="34" charset="0"/>
                <a:ea typeface="Arial Unicode MS" pitchFamily="34" charset="-120"/>
                <a:cs typeface="Arial" panose="020B0604020202020204" pitchFamily="34" charset="0"/>
              </a:rPr>
              <a:t>ps</a:t>
            </a:r>
            <a:r>
              <a:rPr lang="en-US" altLang="zh-TW" sz="2000" dirty="0" smtClean="0">
                <a:solidFill>
                  <a:srgbClr val="0000FF"/>
                </a:solidFill>
                <a:latin typeface="Arial" panose="020B0604020202020204" pitchFamily="34" charset="0"/>
                <a:ea typeface="Arial Unicode MS" pitchFamily="34" charset="-120"/>
                <a:cs typeface="Arial" panose="020B0604020202020204" pitchFamily="34" charset="0"/>
              </a:rPr>
              <a:t>, </a:t>
            </a:r>
            <a:r>
              <a:rPr lang="en-US" altLang="zh-TW" sz="2000" dirty="0">
                <a:solidFill>
                  <a:srgbClr val="0000FF"/>
                </a:solidFill>
                <a:latin typeface="Arial" panose="020B0604020202020204" pitchFamily="34" charset="0"/>
                <a:ea typeface="Arial Unicode MS" pitchFamily="34" charset="-120"/>
                <a:cs typeface="Arial" panose="020B0604020202020204" pitchFamily="34" charset="0"/>
                <a:sym typeface="Symbol"/>
              </a:rPr>
              <a:t></a:t>
            </a:r>
            <a:r>
              <a:rPr lang="en-US" altLang="zh-TW" sz="2000" dirty="0">
                <a:solidFill>
                  <a:srgbClr val="0000FF"/>
                </a:solidFill>
                <a:latin typeface="Arial" panose="020B0604020202020204" pitchFamily="34" charset="0"/>
                <a:ea typeface="Arial Unicode MS" pitchFamily="34" charset="-120"/>
                <a:cs typeface="Arial" panose="020B0604020202020204" pitchFamily="34" charset="0"/>
              </a:rPr>
              <a:t>(</a:t>
            </a:r>
            <a:r>
              <a:rPr lang="en-US" altLang="zh-TW" sz="2000" dirty="0">
                <a:solidFill>
                  <a:srgbClr val="0000FF"/>
                </a:solidFill>
                <a:latin typeface="Arial" panose="020B0604020202020204" pitchFamily="34" charset="0"/>
                <a:ea typeface="Arial Unicode MS" pitchFamily="34" charset="-120"/>
                <a:cs typeface="Arial" panose="020B0604020202020204" pitchFamily="34" charset="0"/>
                <a:sym typeface="Symbol"/>
              </a:rPr>
              <a:t></a:t>
            </a:r>
            <a:r>
              <a:rPr lang="en-US" altLang="zh-TW" sz="2000" baseline="-25000" dirty="0">
                <a:solidFill>
                  <a:srgbClr val="0000FF"/>
                </a:solidFill>
                <a:latin typeface="Arial" panose="020B0604020202020204" pitchFamily="34" charset="0"/>
                <a:ea typeface="Arial Unicode MS" pitchFamily="34" charset="-120"/>
                <a:cs typeface="Arial" panose="020B0604020202020204" pitchFamily="34" charset="0"/>
                <a:sym typeface="Symbol"/>
              </a:rPr>
              <a:t>cc</a:t>
            </a:r>
            <a:r>
              <a:rPr lang="en-US" altLang="zh-TW" sz="2000" baseline="30000" dirty="0" smtClean="0">
                <a:solidFill>
                  <a:srgbClr val="0000FF"/>
                </a:solidFill>
                <a:latin typeface="Arial" panose="020B0604020202020204" pitchFamily="34" charset="0"/>
                <a:ea typeface="Arial Unicode MS" pitchFamily="34" charset="-120"/>
                <a:cs typeface="Arial" panose="020B0604020202020204" pitchFamily="34" charset="0"/>
              </a:rPr>
              <a:t>+</a:t>
            </a:r>
            <a:r>
              <a:rPr lang="en-US" altLang="zh-TW" sz="2000" dirty="0" smtClean="0">
                <a:solidFill>
                  <a:srgbClr val="0000FF"/>
                </a:solidFill>
                <a:latin typeface="Arial" panose="020B0604020202020204" pitchFamily="34" charset="0"/>
                <a:ea typeface="Arial Unicode MS" pitchFamily="34" charset="-120"/>
                <a:cs typeface="Arial" panose="020B0604020202020204" pitchFamily="34" charset="0"/>
              </a:rPr>
              <a:t>) </a:t>
            </a:r>
            <a:r>
              <a:rPr lang="en-US" altLang="zh-TW" sz="2000" dirty="0">
                <a:solidFill>
                  <a:srgbClr val="0000FF"/>
                </a:solidFill>
                <a:latin typeface="Arial" panose="020B0604020202020204" pitchFamily="34" charset="0"/>
                <a:ea typeface="Arial Unicode MS" pitchFamily="34" charset="-120"/>
                <a:cs typeface="Arial" panose="020B0604020202020204" pitchFamily="34" charset="0"/>
                <a:sym typeface="Symbol"/>
              </a:rPr>
              <a:t></a:t>
            </a:r>
            <a:r>
              <a:rPr lang="en-US" altLang="zh-TW" sz="2000" dirty="0">
                <a:solidFill>
                  <a:srgbClr val="0000FF"/>
                </a:solidFill>
                <a:latin typeface="Arial" panose="020B0604020202020204" pitchFamily="34" charset="0"/>
                <a:ea typeface="Arial Unicode MS" pitchFamily="34" charset="-120"/>
                <a:cs typeface="Arial" panose="020B0604020202020204" pitchFamily="34" charset="0"/>
              </a:rPr>
              <a:t> </a:t>
            </a:r>
            <a:r>
              <a:rPr lang="en-US" altLang="zh-TW" sz="2000" dirty="0" smtClean="0">
                <a:solidFill>
                  <a:srgbClr val="0000FF"/>
                </a:solidFill>
                <a:latin typeface="Arial" panose="020B0604020202020204" pitchFamily="34" charset="0"/>
                <a:ea typeface="Arial Unicode MS" pitchFamily="34" charset="-120"/>
                <a:cs typeface="Arial" panose="020B0604020202020204" pitchFamily="34" charset="0"/>
              </a:rPr>
              <a:t>0.05 </a:t>
            </a:r>
            <a:r>
              <a:rPr lang="en-US" altLang="zh-TW" sz="2000" dirty="0" err="1">
                <a:solidFill>
                  <a:srgbClr val="0000FF"/>
                </a:solidFill>
                <a:latin typeface="Arial" panose="020B0604020202020204" pitchFamily="34" charset="0"/>
                <a:ea typeface="Arial Unicode MS" pitchFamily="34" charset="-120"/>
                <a:cs typeface="Arial" panose="020B0604020202020204" pitchFamily="34" charset="0"/>
              </a:rPr>
              <a:t>ps</a:t>
            </a:r>
            <a:r>
              <a:rPr lang="en-US" altLang="zh-TW" sz="2000" dirty="0">
                <a:solidFill>
                  <a:srgbClr val="0000FF"/>
                </a:solidFill>
                <a:latin typeface="Arial" panose="020B0604020202020204" pitchFamily="34" charset="0"/>
                <a:ea typeface="Arial Unicode MS" pitchFamily="34" charset="-120"/>
                <a:cs typeface="Arial" panose="020B0604020202020204" pitchFamily="34" charset="0"/>
              </a:rPr>
              <a:t>, </a:t>
            </a:r>
            <a:endParaRPr lang="zh-TW" altLang="en-US" sz="2000" dirty="0">
              <a:solidFill>
                <a:srgbClr val="0000FF"/>
              </a:solidFill>
              <a:latin typeface="Arial" panose="020B0604020202020204" pitchFamily="34" charset="0"/>
              <a:ea typeface="Arial Unicode MS" pitchFamily="34" charset="-12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None/>
            </a:pPr>
            <a:endParaRPr lang="zh-TW" altLang="en-US" sz="2000" dirty="0" smtClean="0">
              <a:solidFill>
                <a:srgbClr val="0000FF"/>
              </a:solidFill>
              <a:latin typeface="Arial" panose="020B0604020202020204" pitchFamily="34" charset="0"/>
              <a:ea typeface="Arial Unicode MS" pitchFamily="34" charset="-12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None/>
            </a:pPr>
            <a:r>
              <a:rPr lang="en-US" altLang="zh-TW" sz="2000" dirty="0" smtClean="0">
                <a:solidFill>
                  <a:srgbClr val="0000FF"/>
                </a:solidFill>
                <a:latin typeface="Arial" panose="020B0604020202020204" pitchFamily="34" charset="0"/>
                <a:ea typeface="Arial Unicode MS" pitchFamily="34" charset="-120"/>
                <a:cs typeface="Arial" panose="020B0604020202020204" pitchFamily="34" charset="0"/>
              </a:rPr>
              <a:t>  </a:t>
            </a:r>
            <a:endParaRPr lang="en-US" altLang="zh-TW" sz="2000" dirty="0">
              <a:solidFill>
                <a:srgbClr val="0000FF"/>
              </a:solidFill>
              <a:latin typeface="Arial" panose="020B0604020202020204" pitchFamily="34" charset="0"/>
              <a:ea typeface="Arial Unicode MS" pitchFamily="34" charset="-120"/>
              <a:cs typeface="Arial" panose="020B0604020202020204" pitchFamily="34" charset="0"/>
            </a:endParaRPr>
          </a:p>
        </p:txBody>
      </p:sp>
      <p:sp>
        <p:nvSpPr>
          <p:cNvPr id="60422" name="Text Box 8"/>
          <p:cNvSpPr txBox="1">
            <a:spLocks noChangeArrowheads="1"/>
          </p:cNvSpPr>
          <p:nvPr/>
        </p:nvSpPr>
        <p:spPr bwMode="auto">
          <a:xfrm>
            <a:off x="177800" y="853911"/>
            <a:ext cx="865663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None/>
            </a:pPr>
            <a:r>
              <a:rPr lang="en-US" altLang="zh-TW" sz="2200" dirty="0" smtClean="0">
                <a:solidFill>
                  <a:srgbClr val="0000FF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     </a:t>
            </a:r>
            <a:endParaRPr lang="en-US" altLang="zh-TW" sz="2200" dirty="0">
              <a:solidFill>
                <a:srgbClr val="0000FF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6431E06-51C6-4F97-B6A6-27C857ACE548}" type="slidenum">
              <a:rPr lang="en-US" altLang="zh-TW" sz="1400" smtClean="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zh-TW" sz="1400" smtClean="0"/>
          </a:p>
        </p:txBody>
      </p:sp>
      <p:sp>
        <p:nvSpPr>
          <p:cNvPr id="54275" name="Text Box 4"/>
          <p:cNvSpPr txBox="1">
            <a:spLocks noChangeArrowheads="1"/>
          </p:cNvSpPr>
          <p:nvPr/>
        </p:nvSpPr>
        <p:spPr bwMode="auto">
          <a:xfrm>
            <a:off x="854075" y="165100"/>
            <a:ext cx="76803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solidFill>
                  <a:srgbClr val="CC00CC"/>
                </a:solidFill>
              </a:rPr>
              <a:t>                   Lifetimes of </a:t>
            </a:r>
            <a:r>
              <a:rPr lang="en-US" altLang="zh-TW" sz="2200" dirty="0" smtClean="0">
                <a:solidFill>
                  <a:srgbClr val="CC00CC"/>
                </a:solidFill>
              </a:rPr>
              <a:t>heavy </a:t>
            </a:r>
            <a:r>
              <a:rPr lang="en-US" altLang="zh-TW" sz="2200" dirty="0">
                <a:solidFill>
                  <a:srgbClr val="CC00CC"/>
                </a:solidFill>
              </a:rPr>
              <a:t>baryons </a:t>
            </a:r>
            <a:endParaRPr lang="en-US" altLang="zh-TW" sz="2200" baseline="-25000" dirty="0">
              <a:solidFill>
                <a:srgbClr val="CC00CC"/>
              </a:solidFill>
            </a:endParaRPr>
          </a:p>
        </p:txBody>
      </p:sp>
      <p:sp>
        <p:nvSpPr>
          <p:cNvPr id="54276" name="Line 5"/>
          <p:cNvSpPr>
            <a:spLocks noChangeShapeType="1"/>
          </p:cNvSpPr>
          <p:nvPr/>
        </p:nvSpPr>
        <p:spPr bwMode="auto">
          <a:xfrm>
            <a:off x="473075" y="639763"/>
            <a:ext cx="7958138" cy="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297" name="Text Box 94"/>
          <p:cNvSpPr txBox="1">
            <a:spLocks noChangeArrowheads="1"/>
          </p:cNvSpPr>
          <p:nvPr/>
        </p:nvSpPr>
        <p:spPr bwMode="auto">
          <a:xfrm>
            <a:off x="320132" y="730147"/>
            <a:ext cx="4959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 dirty="0">
                <a:solidFill>
                  <a:srgbClr val="0000FF"/>
                </a:solidFill>
              </a:rPr>
              <a:t>Heavy quark expansion: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332509" y="4152877"/>
            <a:ext cx="85442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n"/>
            </a:pPr>
            <a:r>
              <a:rPr lang="en-US" altLang="zh-TW" sz="20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zh-TW" sz="2000" dirty="0" smtClean="0">
                <a:solidFill>
                  <a:srgbClr val="0000FF"/>
                </a:solidFill>
              </a:rPr>
              <a:t>Spectator effects described by </a:t>
            </a:r>
            <a:r>
              <a:rPr lang="en-US" altLang="zh-TW" sz="2000" dirty="0" smtClean="0">
                <a:solidFill>
                  <a:srgbClr val="0000FF"/>
                </a:solidFill>
                <a:latin typeface="+mj-lt"/>
              </a:rPr>
              <a:t>dim-6 four-quark operators in </a:t>
            </a:r>
            <a:r>
              <a:rPr lang="en-US" altLang="zh-TW" sz="2000" b="0" dirty="0" smtClean="0">
                <a:solidFill>
                  <a:srgbClr val="0000FF"/>
                </a:solidFill>
                <a:latin typeface="Arial"/>
              </a:rPr>
              <a:t>A</a:t>
            </a:r>
            <a:r>
              <a:rPr lang="en-US" altLang="zh-TW" sz="2000" baseline="-25000" dirty="0" smtClean="0">
                <a:solidFill>
                  <a:srgbClr val="0000FF"/>
                </a:solidFill>
                <a:latin typeface="Arial"/>
              </a:rPr>
              <a:t>3</a:t>
            </a:r>
            <a:r>
              <a:rPr lang="en-US" altLang="zh-TW" sz="2000" dirty="0" smtClean="0">
                <a:solidFill>
                  <a:srgbClr val="0000FF"/>
                </a:solidFill>
                <a:latin typeface="+mj-lt"/>
              </a:rPr>
              <a:t> </a:t>
            </a:r>
          </a:p>
          <a:p>
            <a:r>
              <a:rPr lang="en-US" altLang="zh-TW" sz="2000" dirty="0" smtClean="0">
                <a:solidFill>
                  <a:srgbClr val="0000FF"/>
                </a:solidFill>
                <a:latin typeface="+mj-lt"/>
              </a:rPr>
              <a:t>    term are responsible for lifetime differences.  Though </a:t>
            </a:r>
            <a:r>
              <a:rPr lang="en-US" altLang="zh-TW" sz="2000" b="0" dirty="0" smtClean="0">
                <a:solidFill>
                  <a:srgbClr val="0000FF"/>
                </a:solidFill>
                <a:latin typeface="Arial"/>
              </a:rPr>
              <a:t>1/m</a:t>
            </a:r>
            <a:r>
              <a:rPr lang="en-US" altLang="zh-TW" sz="2000" b="0" baseline="-25000" dirty="0" smtClean="0">
                <a:solidFill>
                  <a:srgbClr val="0000FF"/>
                </a:solidFill>
                <a:latin typeface="Arial"/>
              </a:rPr>
              <a:t>Q</a:t>
            </a:r>
            <a:r>
              <a:rPr lang="en-US" altLang="zh-TW" sz="2000" baseline="30000" dirty="0" smtClean="0">
                <a:solidFill>
                  <a:srgbClr val="0000FF"/>
                </a:solidFill>
                <a:latin typeface="Arial"/>
              </a:rPr>
              <a:t>3</a:t>
            </a:r>
            <a:r>
              <a:rPr lang="en-US" altLang="zh-TW" sz="2000" dirty="0" smtClean="0">
                <a:solidFill>
                  <a:srgbClr val="0000FF"/>
                </a:solidFill>
                <a:latin typeface="+mj-lt"/>
              </a:rPr>
              <a:t> </a:t>
            </a:r>
          </a:p>
          <a:p>
            <a:r>
              <a:rPr lang="en-US" altLang="zh-TW" sz="2000" dirty="0" smtClean="0">
                <a:solidFill>
                  <a:srgbClr val="0000FF"/>
                </a:solidFill>
                <a:latin typeface="+mj-lt"/>
              </a:rPr>
              <a:t>    suppressed,  they are numerically important due to a p.s. </a:t>
            </a:r>
          </a:p>
          <a:p>
            <a:r>
              <a:rPr lang="en-US" altLang="zh-TW" sz="2000" dirty="0" smtClean="0">
                <a:solidFill>
                  <a:srgbClr val="0000FF"/>
                </a:solidFill>
                <a:latin typeface="+mj-lt"/>
              </a:rPr>
              <a:t>    enhancement factor of 16</a:t>
            </a:r>
            <a:r>
              <a:rPr lang="en-US" altLang="zh-TW" sz="2000" dirty="0" smtClean="0">
                <a:solidFill>
                  <a:srgbClr val="0000FF"/>
                </a:solidFill>
                <a:latin typeface="+mj-lt"/>
                <a:sym typeface="Symbol"/>
              </a:rPr>
              <a:t></a:t>
            </a:r>
            <a:r>
              <a:rPr lang="en-US" altLang="zh-TW" sz="2000" baseline="30000" dirty="0" smtClean="0">
                <a:solidFill>
                  <a:srgbClr val="0000FF"/>
                </a:solidFill>
                <a:latin typeface="+mj-lt"/>
                <a:sym typeface="Symbol"/>
              </a:rPr>
              <a:t>2</a:t>
            </a:r>
            <a:r>
              <a:rPr lang="en-US" altLang="zh-TW" sz="2000" dirty="0" smtClean="0">
                <a:solidFill>
                  <a:srgbClr val="0000FF"/>
                </a:solidFill>
                <a:latin typeface="+mj-lt"/>
                <a:sym typeface="Symbol" panose="05050102010706020507" pitchFamily="18" charset="2"/>
              </a:rPr>
              <a:t> relative to heavy quark decay</a:t>
            </a:r>
            <a:endParaRPr lang="zh-TW" altLang="en-US" sz="20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2" name="Rectangle 120"/>
          <p:cNvSpPr>
            <a:spLocks noChangeArrowheads="1"/>
          </p:cNvSpPr>
          <p:nvPr/>
        </p:nvSpPr>
        <p:spPr bwMode="auto">
          <a:xfrm flipV="1">
            <a:off x="1739539" y="1460937"/>
            <a:ext cx="963732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3" name="物件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7679670"/>
              </p:ext>
            </p:extLst>
          </p:nvPr>
        </p:nvGraphicFramePr>
        <p:xfrm>
          <a:off x="1268451" y="1211647"/>
          <a:ext cx="5391074" cy="9375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45" name="方程式" r:id="rId4" imgW="2882900" imgH="508000" progId="">
                  <p:embed/>
                </p:oleObj>
              </mc:Choice>
              <mc:Fallback>
                <p:oleObj name="方程式" r:id="rId4" imgW="2882900" imgH="508000" progId="">
                  <p:embed/>
                  <p:pic>
                    <p:nvPicPr>
                      <p:cNvPr id="0" name="Picture 1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8451" y="1211647"/>
                        <a:ext cx="5391074" cy="93757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文字方塊 14"/>
          <p:cNvSpPr txBox="1"/>
          <p:nvPr/>
        </p:nvSpPr>
        <p:spPr>
          <a:xfrm>
            <a:off x="320628" y="2262244"/>
            <a:ext cx="83958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n"/>
            </a:pPr>
            <a:r>
              <a:rPr lang="en-US" altLang="zh-TW" sz="2000" dirty="0" smtClean="0">
                <a:solidFill>
                  <a:srgbClr val="0000FF"/>
                </a:solidFill>
              </a:rPr>
              <a:t> </a:t>
            </a:r>
            <a:r>
              <a:rPr lang="en-US" altLang="zh-TW" sz="2000" b="0" dirty="0" smtClean="0">
                <a:solidFill>
                  <a:srgbClr val="0000FF"/>
                </a:solidFill>
                <a:latin typeface="Arial"/>
              </a:rPr>
              <a:t>A</a:t>
            </a:r>
            <a:r>
              <a:rPr lang="en-US" altLang="zh-TW" sz="2000" baseline="-25000" dirty="0" smtClean="0">
                <a:solidFill>
                  <a:srgbClr val="0000FF"/>
                </a:solidFill>
                <a:latin typeface="Arial"/>
              </a:rPr>
              <a:t>0</a:t>
            </a:r>
            <a:r>
              <a:rPr lang="en-US" altLang="zh-TW" sz="2000" dirty="0" smtClean="0">
                <a:solidFill>
                  <a:srgbClr val="0000FF"/>
                </a:solidFill>
              </a:rPr>
              <a:t> term from the decay of heavy quark Q                                                   </a:t>
            </a:r>
          </a:p>
          <a:p>
            <a:r>
              <a:rPr lang="en-US" altLang="zh-TW" sz="2000" dirty="0" smtClean="0">
                <a:solidFill>
                  <a:srgbClr val="0000FF"/>
                </a:solidFill>
                <a:sym typeface="Symbol"/>
              </a:rPr>
              <a:t>      </a:t>
            </a:r>
            <a:r>
              <a:rPr lang="en-US" altLang="zh-TW" sz="2000" dirty="0" smtClean="0">
                <a:solidFill>
                  <a:srgbClr val="0000FF"/>
                </a:solidFill>
              </a:rPr>
              <a:t>Lifetimes of all heavy hadrons </a:t>
            </a:r>
            <a:r>
              <a:rPr lang="en-US" altLang="zh-TW" sz="2000" b="0" dirty="0" smtClean="0">
                <a:solidFill>
                  <a:srgbClr val="0000FF"/>
                </a:solidFill>
                <a:latin typeface="Arial"/>
              </a:rPr>
              <a:t>H</a:t>
            </a:r>
            <a:r>
              <a:rPr lang="en-US" altLang="zh-TW" sz="2000" baseline="-25000" dirty="0" smtClean="0">
                <a:solidFill>
                  <a:srgbClr val="0000FF"/>
                </a:solidFill>
                <a:latin typeface="Arial"/>
              </a:rPr>
              <a:t>Q</a:t>
            </a:r>
            <a:r>
              <a:rPr lang="en-US" altLang="zh-TW" sz="2000" dirty="0" smtClean="0">
                <a:solidFill>
                  <a:srgbClr val="0000FF"/>
                </a:solidFill>
              </a:rPr>
              <a:t> are the same in </a:t>
            </a:r>
            <a:r>
              <a:rPr lang="en-US" altLang="zh-TW" sz="2000" b="0" dirty="0" err="1" smtClean="0">
                <a:solidFill>
                  <a:srgbClr val="0000FF"/>
                </a:solidFill>
                <a:latin typeface="Arial"/>
              </a:rPr>
              <a:t>m</a:t>
            </a:r>
            <a:r>
              <a:rPr lang="en-US" altLang="zh-TW" sz="2000" baseline="-25000" dirty="0" err="1" smtClean="0">
                <a:solidFill>
                  <a:srgbClr val="0000FF"/>
                </a:solidFill>
                <a:latin typeface="Arial"/>
              </a:rPr>
              <a:t>Q</a:t>
            </a:r>
            <a:r>
              <a:rPr lang="en-US" altLang="zh-TW" sz="2000" dirty="0" smtClean="0">
                <a:solidFill>
                  <a:srgbClr val="0000FF"/>
                </a:solidFill>
                <a:latin typeface="Symbol"/>
                <a:sym typeface="Symbol"/>
              </a:rPr>
              <a:t></a:t>
            </a:r>
            <a:r>
              <a:rPr lang="en-US" altLang="zh-TW" sz="2000" dirty="0" smtClean="0">
                <a:solidFill>
                  <a:srgbClr val="0000FF"/>
                </a:solidFill>
              </a:rPr>
              <a:t> limit</a:t>
            </a:r>
            <a:endParaRPr lang="zh-TW" altLang="en-US" sz="2000" dirty="0">
              <a:solidFill>
                <a:srgbClr val="0000FF"/>
              </a:solidFill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326571" y="3123198"/>
            <a:ext cx="83364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n"/>
            </a:pPr>
            <a:r>
              <a:rPr lang="en-US" altLang="zh-TW" sz="2000" dirty="0" smtClean="0">
                <a:solidFill>
                  <a:srgbClr val="0000FF"/>
                </a:solidFill>
              </a:rPr>
              <a:t> No linear </a:t>
            </a:r>
            <a:r>
              <a:rPr lang="en-US" altLang="zh-TW" sz="2000" dirty="0" smtClean="0">
                <a:solidFill>
                  <a:srgbClr val="0000FF"/>
                </a:solidFill>
                <a:latin typeface="Arial"/>
              </a:rPr>
              <a:t>1/</a:t>
            </a:r>
            <a:r>
              <a:rPr lang="en-US" altLang="zh-TW" sz="2000" dirty="0" err="1" smtClean="0">
                <a:solidFill>
                  <a:srgbClr val="0000FF"/>
                </a:solidFill>
                <a:latin typeface="Arial"/>
              </a:rPr>
              <a:t>m</a:t>
            </a:r>
            <a:r>
              <a:rPr lang="en-US" altLang="zh-TW" sz="2000" baseline="-25000" dirty="0" err="1" smtClean="0">
                <a:solidFill>
                  <a:srgbClr val="0000FF"/>
                </a:solidFill>
                <a:latin typeface="Arial"/>
              </a:rPr>
              <a:t>Q</a:t>
            </a:r>
            <a:r>
              <a:rPr lang="en-US" altLang="zh-TW" sz="2000" dirty="0" smtClean="0">
                <a:solidFill>
                  <a:srgbClr val="0000FF"/>
                </a:solidFill>
              </a:rPr>
              <a:t> corrections, known as Luke’s theorem</a:t>
            </a:r>
            <a:endParaRPr lang="zh-TW" altLang="en-US" sz="2000" dirty="0">
              <a:solidFill>
                <a:srgbClr val="0000FF"/>
              </a:solidFill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330520" y="3596250"/>
            <a:ext cx="8670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n"/>
            </a:pPr>
            <a:r>
              <a:rPr lang="en-US" altLang="zh-TW" sz="2000" dirty="0" smtClean="0">
                <a:solidFill>
                  <a:srgbClr val="0000FF"/>
                </a:solidFill>
              </a:rPr>
              <a:t> </a:t>
            </a:r>
            <a:r>
              <a:rPr lang="en-US" altLang="zh-TW" sz="2000" b="0" dirty="0" smtClean="0">
                <a:solidFill>
                  <a:srgbClr val="0000FF"/>
                </a:solidFill>
                <a:latin typeface="Arial"/>
              </a:rPr>
              <a:t>A</a:t>
            </a:r>
            <a:r>
              <a:rPr lang="en-US" altLang="zh-TW" sz="2000" baseline="-25000" dirty="0" smtClean="0">
                <a:solidFill>
                  <a:srgbClr val="0000FF"/>
                </a:solidFill>
                <a:latin typeface="Arial"/>
              </a:rPr>
              <a:t>2</a:t>
            </a:r>
            <a:r>
              <a:rPr lang="en-US" altLang="zh-TW" sz="2000" dirty="0" smtClean="0">
                <a:solidFill>
                  <a:srgbClr val="0000FF"/>
                </a:solidFill>
              </a:rPr>
              <a:t> term arises from the interaction of heavy quark spin with gluon</a:t>
            </a:r>
            <a:endParaRPr lang="zh-TW" altLang="en-US" sz="2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6873834" y="6381750"/>
            <a:ext cx="2133600" cy="476250"/>
          </a:xfrm>
        </p:spPr>
        <p:txBody>
          <a:bodyPr/>
          <a:lstStyle/>
          <a:p>
            <a:pPr>
              <a:defRPr/>
            </a:pPr>
            <a:fld id="{7814F3AF-5802-4929-B232-BE6EF381321D}" type="slidenum">
              <a:rPr lang="en-US" altLang="zh-TW" smtClean="0"/>
              <a:pPr>
                <a:defRPr/>
              </a:pPr>
              <a:t>4</a:t>
            </a:fld>
            <a:endParaRPr lang="en-US" altLang="zh-TW" dirty="0"/>
          </a:p>
        </p:txBody>
      </p:sp>
      <p:graphicFrame>
        <p:nvGraphicFramePr>
          <p:cNvPr id="3" name="物件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8224841"/>
              </p:ext>
            </p:extLst>
          </p:nvPr>
        </p:nvGraphicFramePr>
        <p:xfrm>
          <a:off x="2398713" y="68263"/>
          <a:ext cx="3176587" cy="76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56" name="方程式" r:id="rId3" imgW="1955800" imgH="469900" progId="">
                  <p:embed/>
                </p:oleObj>
              </mc:Choice>
              <mc:Fallback>
                <p:oleObj name="方程式" r:id="rId3" imgW="1955800" imgH="469900" progId="">
                  <p:embed/>
                  <p:pic>
                    <p:nvPicPr>
                      <p:cNvPr id="0" name="Picture 1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8713" y="68263"/>
                        <a:ext cx="3176587" cy="763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317091" y="1033756"/>
            <a:ext cx="20495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0" dirty="0" smtClean="0">
                <a:solidFill>
                  <a:srgbClr val="0000FF"/>
                </a:solidFill>
              </a:rPr>
              <a:t>Under OPE</a:t>
            </a:r>
            <a:endParaRPr lang="zh-TW" altLang="en-US" sz="2000" b="0" dirty="0">
              <a:solidFill>
                <a:srgbClr val="0000FF"/>
              </a:solidFill>
            </a:endParaRPr>
          </a:p>
        </p:txBody>
      </p:sp>
      <p:graphicFrame>
        <p:nvGraphicFramePr>
          <p:cNvPr id="8" name="物件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5980444"/>
              </p:ext>
            </p:extLst>
          </p:nvPr>
        </p:nvGraphicFramePr>
        <p:xfrm>
          <a:off x="325314" y="1702896"/>
          <a:ext cx="8135855" cy="8338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57" name="方程式" r:id="rId5" imgW="5448300" imgH="558800" progId="">
                  <p:embed/>
                </p:oleObj>
              </mc:Choice>
              <mc:Fallback>
                <p:oleObj name="方程式" r:id="rId5" imgW="5448300" imgH="558800" progId="">
                  <p:embed/>
                  <p:pic>
                    <p:nvPicPr>
                      <p:cNvPr id="0" name="Picture 1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314" y="1702896"/>
                        <a:ext cx="8135855" cy="83382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8555255"/>
              </p:ext>
            </p:extLst>
          </p:nvPr>
        </p:nvGraphicFramePr>
        <p:xfrm>
          <a:off x="2098675" y="865188"/>
          <a:ext cx="4322763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58" name="方程式" r:id="rId7" imgW="2641600" imgH="469900" progId="">
                  <p:embed/>
                </p:oleObj>
              </mc:Choice>
              <mc:Fallback>
                <p:oleObj name="方程式" r:id="rId7" imgW="2641600" imgH="469900" progId="">
                  <p:embed/>
                  <p:pic>
                    <p:nvPicPr>
                      <p:cNvPr id="0" name="Picture 1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8675" y="865188"/>
                        <a:ext cx="4322763" cy="768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255299" y="201868"/>
            <a:ext cx="22800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0" dirty="0" smtClean="0">
                <a:solidFill>
                  <a:srgbClr val="0000FF"/>
                </a:solidFill>
              </a:rPr>
              <a:t>Optical theorem </a:t>
            </a:r>
            <a:endParaRPr lang="zh-TW" altLang="en-US" sz="2000" b="0" dirty="0">
              <a:solidFill>
                <a:srgbClr val="0000FF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385942" y="2683810"/>
            <a:ext cx="83899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solidFill>
                  <a:srgbClr val="0000FF"/>
                </a:solidFill>
              </a:rPr>
              <a:t>Spectator effects described by dim-6 four-quark operators:</a:t>
            </a:r>
            <a:endParaRPr lang="zh-TW" altLang="en-US" sz="2000" dirty="0">
              <a:solidFill>
                <a:srgbClr val="0000FF"/>
              </a:solidFill>
            </a:endParaRPr>
          </a:p>
        </p:txBody>
      </p:sp>
      <p:pic>
        <p:nvPicPr>
          <p:cNvPr id="10" name="圖片 9" descr="screen.bmp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54133" y="3417272"/>
            <a:ext cx="1534688" cy="940464"/>
          </a:xfrm>
          <a:prstGeom prst="rect">
            <a:avLst/>
          </a:prstGeom>
        </p:spPr>
      </p:pic>
      <p:pic>
        <p:nvPicPr>
          <p:cNvPr id="11" name="圖片 10" descr="screen.bmp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144089" y="4494667"/>
            <a:ext cx="1426918" cy="936612"/>
          </a:xfrm>
          <a:prstGeom prst="rect">
            <a:avLst/>
          </a:prstGeom>
        </p:spPr>
      </p:pic>
      <p:pic>
        <p:nvPicPr>
          <p:cNvPr id="12" name="圖片 11" descr="screen.bmp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104651" y="5551381"/>
            <a:ext cx="1626672" cy="943827"/>
          </a:xfrm>
          <a:prstGeom prst="rect">
            <a:avLst/>
          </a:prstGeom>
        </p:spPr>
      </p:pic>
      <p:pic>
        <p:nvPicPr>
          <p:cNvPr id="13" name="圖片 12" descr="screen.bmp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572790" y="3517948"/>
            <a:ext cx="1587039" cy="635692"/>
          </a:xfrm>
          <a:prstGeom prst="rect">
            <a:avLst/>
          </a:prstGeom>
        </p:spPr>
      </p:pic>
      <p:pic>
        <p:nvPicPr>
          <p:cNvPr id="14" name="圖片 13" descr="screen.bmp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663538" y="4507128"/>
            <a:ext cx="1508167" cy="975609"/>
          </a:xfrm>
          <a:prstGeom prst="rect">
            <a:avLst/>
          </a:prstGeom>
        </p:spPr>
      </p:pic>
      <p:pic>
        <p:nvPicPr>
          <p:cNvPr id="15" name="圖片 14" descr="screen.bmp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691737" y="5650734"/>
            <a:ext cx="1527464" cy="834231"/>
          </a:xfrm>
          <a:prstGeom prst="rect">
            <a:avLst/>
          </a:prstGeom>
        </p:spPr>
      </p:pic>
      <p:cxnSp>
        <p:nvCxnSpPr>
          <p:cNvPr id="22" name="直線單箭頭接點 21"/>
          <p:cNvCxnSpPr/>
          <p:nvPr/>
        </p:nvCxnSpPr>
        <p:spPr bwMode="auto">
          <a:xfrm flipV="1">
            <a:off x="2974770" y="3889169"/>
            <a:ext cx="332509" cy="593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直線單箭頭接點 22"/>
          <p:cNvCxnSpPr/>
          <p:nvPr/>
        </p:nvCxnSpPr>
        <p:spPr bwMode="auto">
          <a:xfrm flipV="1">
            <a:off x="3032167" y="5021298"/>
            <a:ext cx="332509" cy="593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直線單箭頭接點 23"/>
          <p:cNvCxnSpPr/>
          <p:nvPr/>
        </p:nvCxnSpPr>
        <p:spPr bwMode="auto">
          <a:xfrm flipV="1">
            <a:off x="3018307" y="6165287"/>
            <a:ext cx="332509" cy="593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Text Box 97"/>
          <p:cNvSpPr txBox="1">
            <a:spLocks noChangeArrowheads="1"/>
          </p:cNvSpPr>
          <p:nvPr/>
        </p:nvSpPr>
        <p:spPr bwMode="auto">
          <a:xfrm>
            <a:off x="5504935" y="3691824"/>
            <a:ext cx="1684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800" dirty="0">
                <a:solidFill>
                  <a:srgbClr val="0000FF"/>
                </a:solidFill>
              </a:rPr>
              <a:t>W-exchange</a:t>
            </a:r>
          </a:p>
        </p:txBody>
      </p:sp>
      <p:sp>
        <p:nvSpPr>
          <p:cNvPr id="26" name="Text Box 98"/>
          <p:cNvSpPr txBox="1">
            <a:spLocks noChangeArrowheads="1"/>
          </p:cNvSpPr>
          <p:nvPr/>
        </p:nvSpPr>
        <p:spPr bwMode="auto">
          <a:xfrm>
            <a:off x="5543959" y="4698108"/>
            <a:ext cx="17875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800" dirty="0">
                <a:solidFill>
                  <a:srgbClr val="0000FF"/>
                </a:solidFill>
              </a:rPr>
              <a:t>destructive </a:t>
            </a:r>
            <a:r>
              <a:rPr lang="en-US" altLang="zh-TW" sz="1800" dirty="0" smtClean="0">
                <a:solidFill>
                  <a:srgbClr val="0000FF"/>
                </a:solidFill>
              </a:rPr>
              <a:t>P.I.</a:t>
            </a:r>
          </a:p>
        </p:txBody>
      </p:sp>
      <p:sp>
        <p:nvSpPr>
          <p:cNvPr id="27" name="Text Box 99"/>
          <p:cNvSpPr txBox="1">
            <a:spLocks noChangeArrowheads="1"/>
          </p:cNvSpPr>
          <p:nvPr/>
        </p:nvSpPr>
        <p:spPr bwMode="auto">
          <a:xfrm>
            <a:off x="5599851" y="5918675"/>
            <a:ext cx="1981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800" dirty="0">
                <a:solidFill>
                  <a:srgbClr val="0000FF"/>
                </a:solidFill>
              </a:rPr>
              <a:t>constructive P.I.</a:t>
            </a:r>
          </a:p>
        </p:txBody>
      </p:sp>
      <p:sp>
        <p:nvSpPr>
          <p:cNvPr id="28" name="文字方塊 27"/>
          <p:cNvSpPr txBox="1"/>
          <p:nvPr/>
        </p:nvSpPr>
        <p:spPr>
          <a:xfrm>
            <a:off x="5557653" y="4969811"/>
            <a:ext cx="21316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 smtClean="0">
                <a:solidFill>
                  <a:srgbClr val="0000FF"/>
                </a:solidFill>
              </a:rPr>
              <a:t>(Pauli interference)</a:t>
            </a:r>
            <a:endParaRPr lang="zh-TW" altLang="en-US" sz="1600" dirty="0">
              <a:solidFill>
                <a:srgbClr val="0000FF"/>
              </a:solidFill>
            </a:endParaRPr>
          </a:p>
        </p:txBody>
      </p:sp>
      <p:sp>
        <p:nvSpPr>
          <p:cNvPr id="29" name="文字方塊 28"/>
          <p:cNvSpPr txBox="1"/>
          <p:nvPr/>
        </p:nvSpPr>
        <p:spPr>
          <a:xfrm>
            <a:off x="5587343" y="6133606"/>
            <a:ext cx="28678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 smtClean="0">
                <a:solidFill>
                  <a:srgbClr val="0000FF"/>
                </a:solidFill>
              </a:rPr>
              <a:t>(only for charmed baryons)</a:t>
            </a:r>
            <a:endParaRPr lang="zh-TW" altLang="en-US" sz="1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93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14F3AF-5802-4929-B232-BE6EF381321D}" type="slidenum">
              <a:rPr lang="en-US" altLang="zh-TW" smtClean="0"/>
              <a:pPr>
                <a:defRPr/>
              </a:pPr>
              <a:t>5</a:t>
            </a:fld>
            <a:endParaRPr lang="en-US" altLang="zh-TW"/>
          </a:p>
        </p:txBody>
      </p:sp>
      <p:pic>
        <p:nvPicPr>
          <p:cNvPr id="3" name="圖片 2" descr="screen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2204" y="624434"/>
            <a:ext cx="6109853" cy="509520"/>
          </a:xfrm>
          <a:prstGeom prst="rect">
            <a:avLst/>
          </a:prstGeom>
        </p:spPr>
      </p:pic>
      <p:pic>
        <p:nvPicPr>
          <p:cNvPr id="4" name="圖片 3" descr="screen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1892" y="1192610"/>
            <a:ext cx="5890160" cy="1164943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463137" y="2460307"/>
            <a:ext cx="79327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solidFill>
                  <a:srgbClr val="0000FF"/>
                </a:solidFill>
              </a:rPr>
              <a:t>How to evaluate </a:t>
            </a:r>
            <a:r>
              <a:rPr lang="en-US" altLang="zh-TW" sz="2000" dirty="0" err="1" smtClean="0">
                <a:solidFill>
                  <a:srgbClr val="0000FF"/>
                </a:solidFill>
              </a:rPr>
              <a:t>hadronic</a:t>
            </a:r>
            <a:r>
              <a:rPr lang="en-US" altLang="zh-TW" sz="2000" dirty="0" smtClean="0">
                <a:solidFill>
                  <a:srgbClr val="0000FF"/>
                </a:solidFill>
              </a:rPr>
              <a:t> matrix elements?</a:t>
            </a:r>
            <a:endParaRPr lang="zh-TW" altLang="en-US" sz="2000" dirty="0">
              <a:solidFill>
                <a:srgbClr val="0000FF"/>
              </a:solidFill>
            </a:endParaRPr>
          </a:p>
        </p:txBody>
      </p:sp>
      <p:pic>
        <p:nvPicPr>
          <p:cNvPr id="6" name="圖片 5" descr="screen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62999" y="1526484"/>
            <a:ext cx="1943496" cy="252569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283780" y="2963918"/>
            <a:ext cx="87025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en-US" altLang="zh-TW" sz="2000" dirty="0" smtClean="0">
                <a:solidFill>
                  <a:srgbClr val="0000FF"/>
                </a:solidFill>
              </a:rPr>
              <a:t>Meson matrix elements:  bag parameters guided by vacuum insertion approx. (VIA) </a:t>
            </a:r>
            <a:endParaRPr lang="zh-TW" altLang="en-US" sz="2000" dirty="0">
              <a:solidFill>
                <a:srgbClr val="0000FF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361424" y="5137920"/>
            <a:ext cx="31808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solidFill>
                  <a:srgbClr val="FF0000"/>
                </a:solidFill>
                <a:latin typeface="+mj-lt"/>
              </a:rPr>
              <a:t>      VIA </a:t>
            </a:r>
            <a:r>
              <a:rPr lang="en-US" altLang="zh-TW" sz="2000" dirty="0" smtClean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  </a:t>
            </a:r>
            <a:r>
              <a:rPr lang="en-US" altLang="zh-TW" sz="2000" b="0" dirty="0" smtClean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B</a:t>
            </a:r>
            <a:r>
              <a:rPr lang="en-US" altLang="zh-TW" sz="2000" baseline="-25000" dirty="0" smtClean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i </a:t>
            </a:r>
            <a:r>
              <a:rPr lang="en-US" altLang="zh-TW" sz="2000" b="0" dirty="0" smtClean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= 1</a:t>
            </a:r>
            <a:r>
              <a:rPr lang="en-US" altLang="zh-TW" sz="2000" dirty="0" smtClean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, </a:t>
            </a:r>
            <a:r>
              <a:rPr lang="en-US" altLang="zh-TW" sz="2000" dirty="0" smtClean="0">
                <a:solidFill>
                  <a:srgbClr val="FF0000"/>
                </a:solidFill>
                <a:latin typeface="+mj-lt"/>
                <a:sym typeface="Symbol"/>
              </a:rPr>
              <a:t></a:t>
            </a:r>
            <a:r>
              <a:rPr lang="en-US" altLang="zh-TW" sz="2000" baseline="-25000" dirty="0" err="1" smtClean="0">
                <a:solidFill>
                  <a:srgbClr val="FF0000"/>
                </a:solidFill>
                <a:latin typeface="+mj-lt"/>
                <a:sym typeface="Symbol"/>
              </a:rPr>
              <a:t>i</a:t>
            </a:r>
            <a:r>
              <a:rPr lang="en-US" altLang="zh-TW" sz="2000" dirty="0" smtClean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= 0</a:t>
            </a:r>
            <a:r>
              <a:rPr lang="en-US" altLang="zh-TW" dirty="0" smtClean="0">
                <a:sym typeface="Symbol" panose="05050102010706020507" pitchFamily="18" charset="2"/>
              </a:rPr>
              <a:t> </a:t>
            </a:r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388883" y="178676"/>
            <a:ext cx="82979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solidFill>
                  <a:srgbClr val="0000FF"/>
                </a:solidFill>
              </a:rPr>
              <a:t>Examples of dim-6 four-quark operators for spectator effects</a:t>
            </a:r>
            <a:endParaRPr lang="zh-TW" altLang="en-US" sz="2000" dirty="0">
              <a:solidFill>
                <a:srgbClr val="0000FF"/>
              </a:solidFill>
            </a:endParaRPr>
          </a:p>
        </p:txBody>
      </p:sp>
      <p:pic>
        <p:nvPicPr>
          <p:cNvPr id="11" name="圖片 10" descr="screen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52797" y="3716365"/>
            <a:ext cx="4070169" cy="1340395"/>
          </a:xfrm>
          <a:prstGeom prst="rect">
            <a:avLst/>
          </a:prstGeom>
        </p:spPr>
      </p:pic>
      <p:sp>
        <p:nvSpPr>
          <p:cNvPr id="12" name="文字方塊 11"/>
          <p:cNvSpPr txBox="1"/>
          <p:nvPr/>
        </p:nvSpPr>
        <p:spPr>
          <a:xfrm>
            <a:off x="745526" y="5688139"/>
            <a:ext cx="79353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solidFill>
                  <a:srgbClr val="0000FF"/>
                </a:solidFill>
                <a:sym typeface="Symbol" panose="05050102010706020507" pitchFamily="18" charset="2"/>
              </a:rPr>
              <a:t>estimated  using QCD sum rules, LQCD,..., and updated recently by Kirk, Lenz, Rauch using HQET sum rules (’17)</a:t>
            </a:r>
            <a:endParaRPr lang="zh-TW" altLang="en-US" sz="2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14F3AF-5802-4929-B232-BE6EF381321D}" type="slidenum">
              <a:rPr lang="en-US" altLang="zh-TW" smtClean="0"/>
              <a:pPr>
                <a:defRPr/>
              </a:pPr>
              <a:t>6</a:t>
            </a:fld>
            <a:endParaRPr lang="en-US" altLang="zh-TW"/>
          </a:p>
        </p:txBody>
      </p:sp>
      <p:sp>
        <p:nvSpPr>
          <p:cNvPr id="3" name="文字方塊 2"/>
          <p:cNvSpPr txBox="1"/>
          <p:nvPr/>
        </p:nvSpPr>
        <p:spPr>
          <a:xfrm>
            <a:off x="394138" y="160922"/>
            <a:ext cx="8292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en-US" altLang="zh-TW" sz="2000" dirty="0" smtClean="0">
                <a:solidFill>
                  <a:srgbClr val="0000FF"/>
                </a:solidFill>
              </a:rPr>
              <a:t>Baryon matrix elements:  quark model</a:t>
            </a:r>
            <a:endParaRPr lang="zh-TW" altLang="en-US" sz="2000" dirty="0">
              <a:solidFill>
                <a:srgbClr val="0000FF"/>
              </a:solidFill>
            </a:endParaRPr>
          </a:p>
        </p:txBody>
      </p:sp>
      <p:pic>
        <p:nvPicPr>
          <p:cNvPr id="5" name="圖片 4" descr="screen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7864" y="638575"/>
            <a:ext cx="4707923" cy="1467959"/>
          </a:xfrm>
          <a:prstGeom prst="rect">
            <a:avLst/>
          </a:prstGeom>
        </p:spPr>
      </p:pic>
      <p:pic>
        <p:nvPicPr>
          <p:cNvPr id="6" name="圖片 5" descr="screen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81297" y="2213932"/>
            <a:ext cx="279385" cy="333301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748145" y="2161285"/>
            <a:ext cx="74161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solidFill>
                  <a:srgbClr val="0000FF"/>
                </a:solidFill>
                <a:latin typeface="+mj-lt"/>
              </a:rPr>
              <a:t>    </a:t>
            </a:r>
            <a:r>
              <a:rPr lang="en-US" altLang="zh-TW" sz="2000" dirty="0" smtClean="0">
                <a:solidFill>
                  <a:srgbClr val="000066"/>
                </a:solidFill>
                <a:latin typeface="+mj-lt"/>
              </a:rPr>
              <a:t>:</a:t>
            </a:r>
            <a:r>
              <a:rPr lang="en-US" altLang="zh-TW" sz="20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zh-TW" sz="2000" dirty="0" err="1" smtClean="0">
                <a:solidFill>
                  <a:srgbClr val="0000FF"/>
                </a:solidFill>
                <a:latin typeface="+mj-lt"/>
              </a:rPr>
              <a:t>antitriplet</a:t>
            </a:r>
            <a:r>
              <a:rPr lang="en-US" altLang="zh-TW" sz="2000" dirty="0" smtClean="0">
                <a:solidFill>
                  <a:srgbClr val="0000FF"/>
                </a:solidFill>
                <a:latin typeface="+mj-lt"/>
              </a:rPr>
              <a:t> baryon </a:t>
            </a:r>
            <a:r>
              <a:rPr lang="en-US" altLang="zh-TW" sz="2000" b="0" dirty="0" smtClean="0">
                <a:solidFill>
                  <a:srgbClr val="0000FF"/>
                </a:solidFill>
                <a:latin typeface="+mj-lt"/>
              </a:rPr>
              <a:t>T</a:t>
            </a:r>
            <a:r>
              <a:rPr lang="en-US" altLang="zh-TW" sz="2000" baseline="-25000" dirty="0" smtClean="0">
                <a:solidFill>
                  <a:srgbClr val="0000FF"/>
                </a:solidFill>
                <a:latin typeface="+mj-lt"/>
              </a:rPr>
              <a:t>b</a:t>
            </a:r>
            <a:r>
              <a:rPr lang="en-US" altLang="zh-TW" sz="2000" dirty="0" smtClean="0">
                <a:solidFill>
                  <a:srgbClr val="0000FF"/>
                </a:solidFill>
                <a:latin typeface="+mj-lt"/>
              </a:rPr>
              <a:t> or sextet baryon </a:t>
            </a:r>
            <a:r>
              <a:rPr lang="en-US" altLang="zh-TW" sz="2000" dirty="0" smtClean="0">
                <a:solidFill>
                  <a:srgbClr val="0000FF"/>
                </a:solidFill>
                <a:latin typeface="+mj-lt"/>
                <a:sym typeface="Symbol"/>
              </a:rPr>
              <a:t></a:t>
            </a:r>
            <a:r>
              <a:rPr lang="en-US" altLang="zh-TW" sz="2000" baseline="-25000" dirty="0" smtClean="0">
                <a:solidFill>
                  <a:srgbClr val="0000FF"/>
                </a:solidFill>
                <a:latin typeface="+mj-lt"/>
                <a:sym typeface="Symbol"/>
              </a:rPr>
              <a:t>b</a:t>
            </a:r>
            <a:endParaRPr lang="zh-TW" altLang="en-US" sz="2000" dirty="0">
              <a:solidFill>
                <a:srgbClr val="0000FF"/>
              </a:solidFill>
              <a:latin typeface="+mj-lt"/>
            </a:endParaRPr>
          </a:p>
        </p:txBody>
      </p:sp>
      <p:pic>
        <p:nvPicPr>
          <p:cNvPr id="8" name="圖片 7" descr="screen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57845" y="2577568"/>
            <a:ext cx="6080166" cy="1038774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872836" y="3847605"/>
            <a:ext cx="7808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solidFill>
                  <a:srgbClr val="0000FF"/>
                </a:solidFill>
              </a:rPr>
              <a:t>r is a wave function ratio</a:t>
            </a:r>
            <a:endParaRPr lang="zh-TW" altLang="en-US" sz="2000" dirty="0">
              <a:solidFill>
                <a:srgbClr val="0000FF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855023" y="4702629"/>
            <a:ext cx="66026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solidFill>
                  <a:srgbClr val="0000FF"/>
                </a:solidFill>
              </a:rPr>
              <a:t>B defined by </a:t>
            </a:r>
            <a:endParaRPr lang="zh-TW" altLang="en-US" sz="2000" dirty="0">
              <a:solidFill>
                <a:srgbClr val="0000FF"/>
              </a:solidFill>
            </a:endParaRPr>
          </a:p>
        </p:txBody>
      </p:sp>
      <p:pic>
        <p:nvPicPr>
          <p:cNvPr id="11" name="圖片 10" descr="screen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92284" y="5211515"/>
            <a:ext cx="3315690" cy="353311"/>
          </a:xfrm>
          <a:prstGeom prst="rect">
            <a:avLst/>
          </a:prstGeom>
        </p:spPr>
      </p:pic>
      <p:pic>
        <p:nvPicPr>
          <p:cNvPr id="12" name="圖片 11" descr="screen.bmp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77143" y="4734475"/>
            <a:ext cx="3455522" cy="309519"/>
          </a:xfrm>
          <a:prstGeom prst="rect">
            <a:avLst/>
          </a:prstGeom>
        </p:spPr>
      </p:pic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6350228"/>
              </p:ext>
            </p:extLst>
          </p:nvPr>
        </p:nvGraphicFramePr>
        <p:xfrm>
          <a:off x="4156363" y="3785459"/>
          <a:ext cx="2286478" cy="4927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18" name="方程式" r:id="rId8" imgW="1472561" imgH="317362" progId="">
                  <p:embed/>
                </p:oleObj>
              </mc:Choice>
              <mc:Fallback>
                <p:oleObj name="方程式" r:id="rId8" imgW="1472561" imgH="317362" progId="">
                  <p:embed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6363" y="3785459"/>
                        <a:ext cx="2286478" cy="49277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文字方塊 12"/>
          <p:cNvSpPr txBox="1"/>
          <p:nvPr/>
        </p:nvSpPr>
        <p:spPr>
          <a:xfrm>
            <a:off x="869421" y="4518556"/>
            <a:ext cx="4903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0000FF"/>
                </a:solidFill>
                <a:sym typeface="Symbol" panose="05050102010706020507" pitchFamily="18" charset="2"/>
              </a:rPr>
              <a:t>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864920" y="5846618"/>
            <a:ext cx="66026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solidFill>
                  <a:srgbClr val="0000FF"/>
                </a:solidFill>
              </a:rPr>
              <a:t>B=1 in valence-quark approx, valid at </a:t>
            </a:r>
            <a:r>
              <a:rPr lang="en-US" altLang="zh-TW" sz="2000" dirty="0" err="1" smtClean="0">
                <a:solidFill>
                  <a:srgbClr val="0000FF"/>
                </a:solidFill>
              </a:rPr>
              <a:t>hadronic</a:t>
            </a:r>
            <a:r>
              <a:rPr lang="en-US" altLang="zh-TW" sz="2000" dirty="0" smtClean="0">
                <a:solidFill>
                  <a:srgbClr val="0000FF"/>
                </a:solidFill>
              </a:rPr>
              <a:t> scale</a:t>
            </a:r>
            <a:endParaRPr lang="zh-TW" altLang="en-US" sz="2000" dirty="0">
              <a:solidFill>
                <a:srgbClr val="0000FF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867447" y="5644755"/>
            <a:ext cx="4903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0000FF"/>
                </a:solidFill>
                <a:sym typeface="Symbol" panose="05050102010706020507" pitchFamily="18" charset="2"/>
              </a:rPr>
              <a:t></a:t>
            </a:r>
            <a:endParaRPr lang="zh-TW" alt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14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14F3AF-5802-4929-B232-BE6EF381321D}" type="slidenum">
              <a:rPr lang="en-US" altLang="zh-TW" smtClean="0"/>
              <a:pPr>
                <a:defRPr/>
              </a:pPr>
              <a:t>7</a:t>
            </a:fld>
            <a:endParaRPr lang="en-US" altLang="zh-TW"/>
          </a:p>
        </p:txBody>
      </p:sp>
      <p:sp>
        <p:nvSpPr>
          <p:cNvPr id="3" name="文字方塊 2"/>
          <p:cNvSpPr txBox="1"/>
          <p:nvPr/>
        </p:nvSpPr>
        <p:spPr>
          <a:xfrm>
            <a:off x="362197" y="510621"/>
            <a:ext cx="82830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n"/>
            </a:pPr>
            <a:r>
              <a:rPr lang="en-US" altLang="zh-TW" sz="2000" dirty="0" smtClean="0">
                <a:solidFill>
                  <a:srgbClr val="0000FF"/>
                </a:solidFill>
                <a:latin typeface="+mj-lt"/>
              </a:rPr>
              <a:t> Inclusive </a:t>
            </a:r>
            <a:r>
              <a:rPr lang="en-US" altLang="zh-TW" sz="2000" dirty="0" err="1" smtClean="0">
                <a:solidFill>
                  <a:srgbClr val="0000FF"/>
                </a:solidFill>
                <a:latin typeface="+mj-lt"/>
              </a:rPr>
              <a:t>semileptonic</a:t>
            </a:r>
            <a:r>
              <a:rPr lang="en-US" altLang="zh-TW" sz="2000" dirty="0" smtClean="0">
                <a:solidFill>
                  <a:srgbClr val="0000FF"/>
                </a:solidFill>
                <a:latin typeface="+mj-lt"/>
              </a:rPr>
              <a:t> rate of B</a:t>
            </a:r>
            <a:r>
              <a:rPr lang="en-US" altLang="zh-TW" sz="2000" dirty="0" smtClean="0">
                <a:solidFill>
                  <a:srgbClr val="0000FF"/>
                </a:solidFill>
                <a:latin typeface="+mj-lt"/>
                <a:sym typeface="Symbol"/>
              </a:rPr>
              <a:t></a:t>
            </a:r>
            <a:r>
              <a:rPr lang="en-US" altLang="zh-TW" sz="20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zh-TW" sz="2000" b="0" dirty="0" err="1" smtClean="0">
                <a:solidFill>
                  <a:srgbClr val="0000FF"/>
                </a:solidFill>
                <a:latin typeface="+mj-lt"/>
              </a:rPr>
              <a:t>X</a:t>
            </a:r>
            <a:r>
              <a:rPr lang="en-US" altLang="zh-TW" sz="2000" baseline="-25000" dirty="0" err="1" smtClean="0">
                <a:solidFill>
                  <a:srgbClr val="0000FF"/>
                </a:solidFill>
                <a:latin typeface="+mj-lt"/>
              </a:rPr>
              <a:t>c</a:t>
            </a:r>
            <a:r>
              <a:rPr lang="en-US" altLang="zh-TW" sz="2000" dirty="0" err="1" smtClean="0">
                <a:solidFill>
                  <a:srgbClr val="0000FF"/>
                </a:solidFill>
                <a:latin typeface="+mj-lt"/>
              </a:rPr>
              <a:t>e</a:t>
            </a:r>
            <a:r>
              <a:rPr lang="en-US" altLang="zh-TW" sz="2000" baseline="30000" dirty="0" smtClean="0">
                <a:solidFill>
                  <a:srgbClr val="0000FF"/>
                </a:solidFill>
                <a:latin typeface="+mj-lt"/>
              </a:rPr>
              <a:t>+</a:t>
            </a:r>
            <a:r>
              <a:rPr lang="en-US" altLang="zh-TW" sz="2000" dirty="0" smtClean="0">
                <a:solidFill>
                  <a:srgbClr val="0000FF"/>
                </a:solidFill>
                <a:latin typeface="+mj-lt"/>
                <a:sym typeface="Symbol"/>
              </a:rPr>
              <a:t></a:t>
            </a:r>
            <a:r>
              <a:rPr lang="en-US" altLang="zh-TW" sz="2000" baseline="-25000" dirty="0" smtClean="0">
                <a:solidFill>
                  <a:srgbClr val="0000FF"/>
                </a:solidFill>
                <a:latin typeface="+mj-lt"/>
                <a:sym typeface="Symbol"/>
              </a:rPr>
              <a:t>e</a:t>
            </a:r>
            <a:r>
              <a:rPr lang="en-US" altLang="zh-TW" sz="2000" dirty="0" smtClean="0">
                <a:solidFill>
                  <a:srgbClr val="0000FF"/>
                </a:solidFill>
                <a:latin typeface="+mj-lt"/>
              </a:rPr>
              <a:t> is very sensitive to </a:t>
            </a:r>
            <a:r>
              <a:rPr lang="en-US" altLang="zh-TW" sz="2000" b="0" dirty="0" err="1" smtClean="0">
                <a:solidFill>
                  <a:srgbClr val="0000FF"/>
                </a:solidFill>
                <a:latin typeface="+mj-lt"/>
              </a:rPr>
              <a:t>m</a:t>
            </a:r>
            <a:r>
              <a:rPr lang="en-US" altLang="zh-TW" sz="2000" baseline="-25000" dirty="0" err="1" smtClean="0">
                <a:solidFill>
                  <a:srgbClr val="0000FF"/>
                </a:solidFill>
                <a:latin typeface="+mj-lt"/>
              </a:rPr>
              <a:t>b</a:t>
            </a:r>
            <a:r>
              <a:rPr lang="en-US" altLang="zh-TW" sz="2000" dirty="0" smtClean="0">
                <a:solidFill>
                  <a:srgbClr val="0000FF"/>
                </a:solidFill>
                <a:latin typeface="+mj-lt"/>
              </a:rPr>
              <a:t>. </a:t>
            </a:r>
          </a:p>
          <a:p>
            <a:pPr>
              <a:lnSpc>
                <a:spcPct val="150000"/>
              </a:lnSpc>
              <a:buFont typeface="Wingdings" pitchFamily="2" charset="2"/>
              <a:buChar char="n"/>
            </a:pPr>
            <a:r>
              <a:rPr lang="en-US" altLang="zh-TW" sz="2000" dirty="0" smtClean="0">
                <a:solidFill>
                  <a:srgbClr val="0000FF"/>
                </a:solidFill>
                <a:latin typeface="+mj-lt"/>
              </a:rPr>
              <a:t> Two short-distance b-quark masses: kinetic &amp; 1S schemes. </a:t>
            </a:r>
          </a:p>
          <a:p>
            <a:pPr>
              <a:lnSpc>
                <a:spcPct val="150000"/>
              </a:lnSpc>
              <a:buFont typeface="Wingdings" pitchFamily="2" charset="2"/>
              <a:buChar char="n"/>
            </a:pPr>
            <a:r>
              <a:rPr lang="en-US" altLang="zh-TW" sz="2000" dirty="0" smtClean="0">
                <a:solidFill>
                  <a:srgbClr val="0000FF"/>
                </a:solidFill>
                <a:latin typeface="+mj-lt"/>
              </a:rPr>
              <a:t> A global fit to B</a:t>
            </a:r>
            <a:r>
              <a:rPr lang="en-US" altLang="zh-TW" sz="2000" dirty="0" smtClean="0">
                <a:solidFill>
                  <a:srgbClr val="0000FF"/>
                </a:solidFill>
                <a:latin typeface="+mj-lt"/>
                <a:sym typeface="Symbol"/>
              </a:rPr>
              <a:t></a:t>
            </a:r>
            <a:r>
              <a:rPr lang="en-US" altLang="zh-TW" sz="20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zh-TW" sz="2000" b="0" dirty="0" err="1" smtClean="0">
                <a:solidFill>
                  <a:srgbClr val="0000FF"/>
                </a:solidFill>
                <a:latin typeface="+mj-lt"/>
              </a:rPr>
              <a:t>X</a:t>
            </a:r>
            <a:r>
              <a:rPr lang="en-US" altLang="zh-TW" sz="2000" baseline="-25000" dirty="0" err="1" smtClean="0">
                <a:solidFill>
                  <a:srgbClr val="0000FF"/>
                </a:solidFill>
                <a:latin typeface="+mj-lt"/>
              </a:rPr>
              <a:t>c</a:t>
            </a:r>
            <a:r>
              <a:rPr lang="en-US" altLang="zh-TW" sz="2000" dirty="0" err="1" smtClean="0">
                <a:solidFill>
                  <a:srgbClr val="0000FF"/>
                </a:solidFill>
                <a:latin typeface="+mj-lt"/>
              </a:rPr>
              <a:t>e</a:t>
            </a:r>
            <a:r>
              <a:rPr lang="en-US" altLang="zh-TW" sz="2000" baseline="30000" dirty="0" smtClean="0">
                <a:solidFill>
                  <a:srgbClr val="0000FF"/>
                </a:solidFill>
                <a:latin typeface="+mj-lt"/>
              </a:rPr>
              <a:t>+</a:t>
            </a:r>
            <a:r>
              <a:rPr lang="en-US" altLang="zh-TW" sz="2000" dirty="0" smtClean="0">
                <a:solidFill>
                  <a:srgbClr val="0000FF"/>
                </a:solidFill>
                <a:latin typeface="+mj-lt"/>
                <a:sym typeface="Symbol"/>
              </a:rPr>
              <a:t></a:t>
            </a:r>
            <a:r>
              <a:rPr lang="en-US" altLang="zh-TW" sz="2000" baseline="-25000" dirty="0" smtClean="0">
                <a:solidFill>
                  <a:srgbClr val="0000FF"/>
                </a:solidFill>
                <a:latin typeface="+mj-lt"/>
                <a:sym typeface="Symbol"/>
              </a:rPr>
              <a:t>e</a:t>
            </a:r>
            <a:r>
              <a:rPr lang="en-US" altLang="zh-TW" sz="2000" dirty="0" smtClean="0">
                <a:solidFill>
                  <a:srgbClr val="0000FF"/>
                </a:solidFill>
                <a:latin typeface="+mj-lt"/>
              </a:rPr>
              <a:t> yields </a:t>
            </a:r>
            <a:r>
              <a:rPr lang="en-US" altLang="zh-TW" sz="2000" b="0" dirty="0" err="1" smtClean="0">
                <a:solidFill>
                  <a:srgbClr val="0000FF"/>
                </a:solidFill>
                <a:latin typeface="+mj-lt"/>
              </a:rPr>
              <a:t>m</a:t>
            </a:r>
            <a:r>
              <a:rPr lang="en-US" altLang="zh-TW" sz="2000" baseline="-25000" dirty="0" err="1" smtClean="0">
                <a:solidFill>
                  <a:srgbClr val="0000FF"/>
                </a:solidFill>
                <a:latin typeface="+mj-lt"/>
              </a:rPr>
              <a:t>b</a:t>
            </a:r>
            <a:r>
              <a:rPr lang="en-US" altLang="zh-TW" sz="2000" baseline="30000" dirty="0" err="1" smtClean="0">
                <a:solidFill>
                  <a:srgbClr val="0000FF"/>
                </a:solidFill>
                <a:latin typeface="+mj-lt"/>
              </a:rPr>
              <a:t>kin</a:t>
            </a:r>
            <a:r>
              <a:rPr lang="en-US" altLang="zh-TW" sz="2000" dirty="0" smtClean="0">
                <a:solidFill>
                  <a:srgbClr val="0000FF"/>
                </a:solidFill>
                <a:latin typeface="+mj-lt"/>
              </a:rPr>
              <a:t>(1 </a:t>
            </a:r>
            <a:r>
              <a:rPr lang="en-US" altLang="zh-TW" sz="2000" dirty="0" err="1" smtClean="0">
                <a:solidFill>
                  <a:srgbClr val="0000FF"/>
                </a:solidFill>
                <a:latin typeface="+mj-lt"/>
              </a:rPr>
              <a:t>GeV</a:t>
            </a:r>
            <a:r>
              <a:rPr lang="en-US" altLang="zh-TW" sz="2000" dirty="0" smtClean="0">
                <a:solidFill>
                  <a:srgbClr val="0000FF"/>
                </a:solidFill>
                <a:latin typeface="+mj-lt"/>
              </a:rPr>
              <a:t>) = 4.546 </a:t>
            </a:r>
            <a:r>
              <a:rPr lang="en-US" altLang="zh-TW" sz="2000" dirty="0" smtClean="0">
                <a:solidFill>
                  <a:srgbClr val="0000FF"/>
                </a:solidFill>
                <a:latin typeface="+mj-lt"/>
                <a:sym typeface="Symbol"/>
              </a:rPr>
              <a:t></a:t>
            </a:r>
            <a:r>
              <a:rPr lang="en-US" altLang="zh-TW" sz="2000" dirty="0" smtClean="0">
                <a:solidFill>
                  <a:srgbClr val="0000FF"/>
                </a:solidFill>
                <a:latin typeface="+mj-lt"/>
              </a:rPr>
              <a:t> 0.021 </a:t>
            </a:r>
            <a:r>
              <a:rPr lang="en-US" altLang="zh-TW" sz="2000" dirty="0" err="1" smtClean="0">
                <a:solidFill>
                  <a:srgbClr val="0000FF"/>
                </a:solidFill>
                <a:latin typeface="+mj-lt"/>
              </a:rPr>
              <a:t>GeV</a:t>
            </a:r>
            <a:endParaRPr lang="zh-TW" altLang="en-US" sz="2000" dirty="0">
              <a:solidFill>
                <a:srgbClr val="0000FF"/>
              </a:solidFill>
              <a:latin typeface="+mj-lt"/>
            </a:endParaRPr>
          </a:p>
        </p:txBody>
      </p:sp>
      <p:graphicFrame>
        <p:nvGraphicFramePr>
          <p:cNvPr id="4" name="Group 1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8010528"/>
              </p:ext>
            </p:extLst>
          </p:nvPr>
        </p:nvGraphicFramePr>
        <p:xfrm>
          <a:off x="498053" y="2505695"/>
          <a:ext cx="7654358" cy="1595063"/>
        </p:xfrm>
        <a:graphic>
          <a:graphicData uri="http://schemas.openxmlformats.org/drawingml/2006/table">
            <a:tbl>
              <a:tblPr/>
              <a:tblGrid>
                <a:gridCol w="8294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72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50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72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99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961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0939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0640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j-lt"/>
                        <a:ea typeface="新細明體" panose="02020500000000000000" pitchFamily="18" charset="-120"/>
                      </a:endParaRP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j-lt"/>
                          <a:ea typeface="新細明體" panose="02020500000000000000" pitchFamily="18" charset="-120"/>
                        </a:rPr>
                        <a:t>Dec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j-lt"/>
                          <a:ea typeface="新細明體" panose="02020500000000000000" pitchFamily="18" charset="-120"/>
                        </a:rPr>
                        <a:t> Ann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j-lt"/>
                          <a:ea typeface="新細明體" panose="02020500000000000000" pitchFamily="18" charset="-120"/>
                        </a:rPr>
                        <a:t> </a:t>
                      </a:r>
                      <a:r>
                        <a:rPr kumimoji="1" lang="en-US" altLang="zh-TW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j-lt"/>
                          <a:ea typeface="新細明體" panose="02020500000000000000" pitchFamily="18" charset="-120"/>
                        </a:rPr>
                        <a:t>Int</a:t>
                      </a: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j-lt"/>
                          <a:ea typeface="新細明體" panose="02020500000000000000" pitchFamily="18" charset="-120"/>
                        </a:rPr>
                        <a:t>(-)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j-lt"/>
                          <a:ea typeface="新細明體" panose="02020500000000000000" pitchFamily="18" charset="-120"/>
                        </a:rPr>
                        <a:t>   Semi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j-lt"/>
                          <a:ea typeface="新細明體" panose="02020500000000000000" pitchFamily="18" charset="-120"/>
                          <a:sym typeface="Symbol" panose="05050102010706020507" pitchFamily="18" charset="2"/>
                        </a:rPr>
                        <a:t>  (10</a:t>
                      </a:r>
                      <a:r>
                        <a:rPr kumimoji="1" lang="en-US" altLang="zh-TW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j-lt"/>
                          <a:ea typeface="Symbolarial"/>
                          <a:cs typeface="Symbolarial"/>
                          <a:sym typeface="Symbol" panose="05050102010706020507" pitchFamily="18" charset="2"/>
                        </a:rPr>
                        <a:t>-12</a:t>
                      </a: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j-lt"/>
                          <a:ea typeface="新細明體" panose="02020500000000000000" pitchFamily="18" charset="-120"/>
                          <a:sym typeface="Symbol" panose="05050102010706020507" pitchFamily="18" charset="2"/>
                        </a:rPr>
                        <a:t>s)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j-lt"/>
                          <a:ea typeface="新細明體" panose="02020500000000000000" pitchFamily="18" charset="-120"/>
                        </a:rPr>
                        <a:t>Expt</a:t>
                      </a: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j-lt"/>
                          <a:ea typeface="新細明體" panose="02020500000000000000" pitchFamily="18" charset="-120"/>
                        </a:rPr>
                        <a:t> </a:t>
                      </a: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j-lt"/>
                          <a:ea typeface="新細明體" panose="02020500000000000000" pitchFamily="18" charset="-120"/>
                          <a:sym typeface="Symbol" panose="05050102010706020507" pitchFamily="18" charset="2"/>
                        </a:rPr>
                        <a:t>(10</a:t>
                      </a:r>
                      <a:r>
                        <a:rPr kumimoji="1" lang="en-US" altLang="zh-TW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j-lt"/>
                          <a:ea typeface="Symbolarial"/>
                          <a:cs typeface="Symbolarial"/>
                          <a:sym typeface="Symbol" panose="05050102010706020507" pitchFamily="18" charset="2"/>
                        </a:rPr>
                        <a:t>-12</a:t>
                      </a: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j-lt"/>
                          <a:ea typeface="新細明體" panose="02020500000000000000" pitchFamily="18" charset="-120"/>
                          <a:sym typeface="Symbol" panose="05050102010706020507" pitchFamily="18" charset="2"/>
                        </a:rPr>
                        <a:t>s)</a:t>
                      </a:r>
                      <a:endParaRPr kumimoji="1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j-lt"/>
                        <a:ea typeface="新細明體" panose="02020500000000000000" pitchFamily="18" charset="-12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39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j-lt"/>
                          <a:ea typeface="新細明體" panose="02020500000000000000" pitchFamily="18" charset="-120"/>
                          <a:sym typeface="Symbol" panose="05050102010706020507" pitchFamily="18" charset="2"/>
                        </a:rPr>
                        <a:t>  B</a:t>
                      </a:r>
                      <a:r>
                        <a:rPr kumimoji="1" lang="en-US" altLang="zh-TW" sz="2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j-lt"/>
                          <a:ea typeface="新細明體" panose="02020500000000000000" pitchFamily="18" charset="-120"/>
                          <a:sym typeface="Symbol" panose="05050102010706020507" pitchFamily="18" charset="2"/>
                        </a:rPr>
                        <a:t>+</a:t>
                      </a:r>
                      <a:endParaRPr kumimoji="1" lang="en-US" altLang="zh-TW" sz="2000" b="1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j-lt"/>
                        <a:ea typeface="新細明體" panose="02020500000000000000" pitchFamily="18" charset="-120"/>
                      </a:endParaRP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j-lt"/>
                          <a:ea typeface="新細明體" panose="02020500000000000000" pitchFamily="18" charset="-120"/>
                        </a:rPr>
                        <a:t>  1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j-lt"/>
                          <a:ea typeface="新細明體" panose="02020500000000000000" pitchFamily="18" charset="-120"/>
                        </a:rPr>
                        <a:t>   </a:t>
                      </a:r>
                      <a:endParaRPr kumimoji="1" lang="en-US" altLang="zh-TW" sz="2000" b="1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j-lt"/>
                        <a:ea typeface="新細明體" panose="02020500000000000000" pitchFamily="18" charset="-12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j-lt"/>
                          <a:ea typeface="新細明體" panose="02020500000000000000" pitchFamily="18" charset="-120"/>
                        </a:rPr>
                        <a:t>    1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j-lt"/>
                          <a:ea typeface="新細明體" panose="02020500000000000000" pitchFamily="18" charset="-120"/>
                        </a:rPr>
                        <a:t>       1</a:t>
                      </a:r>
                      <a:endParaRPr kumimoji="1" lang="zh-TW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j-lt"/>
                        <a:ea typeface="新細明體" panose="02020500000000000000" pitchFamily="18" charset="-12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j-lt"/>
                          <a:ea typeface="新細明體" panose="02020500000000000000" pitchFamily="18" charset="-120"/>
                        </a:rPr>
                        <a:t>   1.717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j-lt"/>
                          <a:ea typeface="新細明體" panose="02020500000000000000" pitchFamily="18" charset="-120"/>
                          <a:sym typeface="Symbol" panose="05050102010706020507" pitchFamily="18" charset="2"/>
                        </a:rPr>
                        <a:t>1.638</a:t>
                      </a: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j-lt"/>
                          <a:ea typeface="新細明體" panose="02020500000000000000" pitchFamily="18" charset="-120"/>
                        </a:rPr>
                        <a:t>0.004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39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j-lt"/>
                          <a:ea typeface="新細明體" panose="02020500000000000000" pitchFamily="18" charset="-120"/>
                          <a:sym typeface="Symbol" panose="05050102010706020507" pitchFamily="18" charset="2"/>
                        </a:rPr>
                        <a:t>  B</a:t>
                      </a:r>
                      <a:r>
                        <a:rPr kumimoji="1" lang="en-US" altLang="zh-TW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j-lt"/>
                          <a:ea typeface="新細明體" panose="02020500000000000000" pitchFamily="18" charset="-120"/>
                          <a:sym typeface="Symbol" panose="05050102010706020507" pitchFamily="18" charset="2"/>
                        </a:rPr>
                        <a:t>d</a:t>
                      </a:r>
                      <a:r>
                        <a:rPr kumimoji="1" lang="en-US" altLang="zh-TW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j-lt"/>
                          <a:ea typeface="新細明體" panose="02020500000000000000" pitchFamily="18" charset="-120"/>
                          <a:sym typeface="Symbol" panose="05050102010706020507" pitchFamily="18" charset="2"/>
                        </a:rPr>
                        <a:t>0</a:t>
                      </a:r>
                      <a:endParaRPr kumimoji="1" lang="en-US" altLang="zh-TW" sz="2000" b="1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j-lt"/>
                        <a:ea typeface="新細明體" panose="02020500000000000000" pitchFamily="18" charset="-120"/>
                      </a:endParaRP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j-lt"/>
                          <a:ea typeface="新細明體" panose="02020500000000000000" pitchFamily="18" charset="-120"/>
                        </a:rPr>
                        <a:t>  1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j-lt"/>
                          <a:ea typeface="新細明體" panose="02020500000000000000" pitchFamily="18" charset="-120"/>
                        </a:rPr>
                        <a:t>   1</a:t>
                      </a:r>
                      <a:endParaRPr kumimoji="1" lang="en-US" altLang="zh-TW" sz="2000" b="1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j-lt"/>
                        <a:ea typeface="新細明體" panose="02020500000000000000" pitchFamily="18" charset="-12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j-lt"/>
                          <a:ea typeface="新細明體" panose="02020500000000000000" pitchFamily="18" charset="-120"/>
                        </a:rPr>
                        <a:t>   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j-lt"/>
                          <a:ea typeface="新細明體" panose="02020500000000000000" pitchFamily="18" charset="-120"/>
                        </a:rPr>
                        <a:t>       1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j-lt"/>
                          <a:ea typeface="新細明體" panose="02020500000000000000" pitchFamily="18" charset="-120"/>
                        </a:rPr>
                        <a:t>   1.589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j-lt"/>
                          <a:ea typeface="新細明體" panose="02020500000000000000" pitchFamily="18" charset="-120"/>
                          <a:sym typeface="Symbol" panose="05050102010706020507" pitchFamily="18" charset="2"/>
                        </a:rPr>
                        <a:t>1.520</a:t>
                      </a: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j-lt"/>
                          <a:ea typeface="新細明體" panose="02020500000000000000" pitchFamily="18" charset="-120"/>
                        </a:rPr>
                        <a:t>0.004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339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j-lt"/>
                          <a:ea typeface="新細明體" panose="02020500000000000000" pitchFamily="18" charset="-120"/>
                          <a:sym typeface="Symbol" panose="05050102010706020507" pitchFamily="18" charset="2"/>
                        </a:rPr>
                        <a:t>  B</a:t>
                      </a:r>
                      <a:r>
                        <a:rPr kumimoji="1" lang="en-US" altLang="zh-TW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j-lt"/>
                          <a:ea typeface="新細明體" panose="02020500000000000000" pitchFamily="18" charset="-120"/>
                          <a:sym typeface="Symbol" panose="05050102010706020507" pitchFamily="18" charset="2"/>
                        </a:rPr>
                        <a:t>s</a:t>
                      </a:r>
                      <a:r>
                        <a:rPr kumimoji="1" lang="en-US" altLang="zh-TW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j-lt"/>
                          <a:ea typeface="新細明體" panose="02020500000000000000" pitchFamily="18" charset="-120"/>
                          <a:sym typeface="Symbol" panose="05050102010706020507" pitchFamily="18" charset="2"/>
                        </a:rPr>
                        <a:t>0</a:t>
                      </a:r>
                      <a:endParaRPr kumimoji="1" lang="en-US" altLang="zh-TW" sz="2000" b="1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j-lt"/>
                        <a:ea typeface="新細明體" panose="02020500000000000000" pitchFamily="18" charset="-120"/>
                      </a:endParaRP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j-lt"/>
                          <a:ea typeface="新細明體" panose="02020500000000000000" pitchFamily="18" charset="-120"/>
                        </a:rPr>
                        <a:t>  1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j-lt"/>
                          <a:ea typeface="新細明體" panose="02020500000000000000" pitchFamily="18" charset="-120"/>
                        </a:rPr>
                        <a:t>   1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j-lt"/>
                          <a:ea typeface="新細明體" panose="02020500000000000000" pitchFamily="18" charset="-120"/>
                        </a:rPr>
                        <a:t>   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j-lt"/>
                          <a:ea typeface="新細明體" panose="02020500000000000000" pitchFamily="18" charset="-120"/>
                        </a:rPr>
                        <a:t>       1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j-lt"/>
                          <a:ea typeface="新細明體" panose="02020500000000000000" pitchFamily="18" charset="-120"/>
                        </a:rPr>
                        <a:t>   1.583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j-lt"/>
                          <a:ea typeface="新細明體" panose="02020500000000000000" pitchFamily="18" charset="-120"/>
                          <a:sym typeface="Symbol" panose="05050102010706020507" pitchFamily="18" charset="2"/>
                        </a:rPr>
                        <a:t>1.510</a:t>
                      </a: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j-lt"/>
                          <a:ea typeface="新細明體" panose="02020500000000000000" pitchFamily="18" charset="-120"/>
                        </a:rPr>
                        <a:t>0.005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854075" y="165100"/>
            <a:ext cx="76803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solidFill>
                  <a:srgbClr val="CC00CC"/>
                </a:solidFill>
              </a:rPr>
              <a:t>                   Lifetimes </a:t>
            </a:r>
            <a:r>
              <a:rPr lang="en-US" altLang="zh-TW" sz="2200" dirty="0" smtClean="0">
                <a:solidFill>
                  <a:srgbClr val="CC00CC"/>
                </a:solidFill>
              </a:rPr>
              <a:t>of bottom mesons </a:t>
            </a:r>
            <a:endParaRPr lang="en-US" altLang="zh-TW" sz="2200" baseline="-25000" dirty="0">
              <a:solidFill>
                <a:srgbClr val="CC00CC"/>
              </a:solidFill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473075" y="639763"/>
            <a:ext cx="7958138" cy="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5391398" y="1953495"/>
            <a:ext cx="334290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500" dirty="0" err="1" smtClean="0"/>
              <a:t>Gambino</a:t>
            </a:r>
            <a:r>
              <a:rPr lang="en-US" altLang="zh-TW" sz="1500" dirty="0" smtClean="0"/>
              <a:t>, Healey, </a:t>
            </a:r>
            <a:r>
              <a:rPr lang="en-US" altLang="zh-TW" sz="1500" dirty="0" err="1" smtClean="0"/>
              <a:t>Turczyk</a:t>
            </a:r>
            <a:r>
              <a:rPr lang="en-US" altLang="zh-TW" sz="1500" dirty="0" smtClean="0"/>
              <a:t> (’16)</a:t>
            </a:r>
            <a:endParaRPr lang="zh-TW" altLang="en-US" sz="1500" dirty="0"/>
          </a:p>
        </p:txBody>
      </p:sp>
      <p:pic>
        <p:nvPicPr>
          <p:cNvPr id="9" name="圖片 8" descr="screen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9392" y="2778826"/>
            <a:ext cx="7707086" cy="1486950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2155372" y="6127667"/>
            <a:ext cx="41088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solidFill>
                  <a:srgbClr val="FF0000"/>
                </a:solidFill>
              </a:rPr>
              <a:t>in excellent with experiment!</a:t>
            </a:r>
            <a:endParaRPr lang="zh-TW" altLang="en-US" sz="2000" dirty="0">
              <a:solidFill>
                <a:srgbClr val="FF0000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445325" y="2327557"/>
            <a:ext cx="7903029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900" dirty="0" smtClean="0">
                <a:solidFill>
                  <a:srgbClr val="0000FF"/>
                </a:solidFill>
              </a:rPr>
              <a:t>Using the bag parameters obtained by Kirk, Lenz, </a:t>
            </a:r>
            <a:r>
              <a:rPr lang="en-US" altLang="zh-TW" sz="1900" dirty="0" err="1" smtClean="0">
                <a:solidFill>
                  <a:srgbClr val="0000FF"/>
                </a:solidFill>
              </a:rPr>
              <a:t>Rauh</a:t>
            </a:r>
            <a:r>
              <a:rPr lang="en-US" altLang="zh-TW" sz="1900" dirty="0" smtClean="0">
                <a:solidFill>
                  <a:srgbClr val="0000FF"/>
                </a:solidFill>
              </a:rPr>
              <a:t> as input</a:t>
            </a:r>
            <a:endParaRPr lang="zh-TW" altLang="en-US" sz="1900" dirty="0">
              <a:solidFill>
                <a:srgbClr val="0000FF"/>
              </a:solidFill>
            </a:endParaRPr>
          </a:p>
        </p:txBody>
      </p:sp>
      <p:pic>
        <p:nvPicPr>
          <p:cNvPr id="12" name="圖片 11" descr="screen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6322" y="4601689"/>
            <a:ext cx="5012399" cy="11679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14F3AF-5802-4929-B232-BE6EF381321D}" type="slidenum">
              <a:rPr lang="en-US" altLang="zh-TW" smtClean="0"/>
              <a:pPr>
                <a:defRPr/>
              </a:pPr>
              <a:t>8</a:t>
            </a:fld>
            <a:endParaRPr lang="en-US" altLang="zh-TW"/>
          </a:p>
        </p:txBody>
      </p:sp>
      <p:sp>
        <p:nvSpPr>
          <p:cNvPr id="3" name="投影片編號版面配置區 1"/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1400" b="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200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200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200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200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200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200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200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200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>
              <a:defRPr/>
            </a:pPr>
            <a:fld id="{7814F3AF-5802-4929-B232-BE6EF381321D}" type="slidenum">
              <a:rPr lang="en-US" altLang="zh-TW" smtClean="0"/>
              <a:pPr>
                <a:defRPr/>
              </a:pPr>
              <a:t>8</a:t>
            </a:fld>
            <a:endParaRPr lang="en-US" altLang="zh-TW"/>
          </a:p>
        </p:txBody>
      </p:sp>
      <p:graphicFrame>
        <p:nvGraphicFramePr>
          <p:cNvPr id="4" name="Group 1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44379"/>
              </p:ext>
            </p:extLst>
          </p:nvPr>
        </p:nvGraphicFramePr>
        <p:xfrm>
          <a:off x="462420" y="889155"/>
          <a:ext cx="7630613" cy="1981090"/>
        </p:xfrm>
        <a:graphic>
          <a:graphicData uri="http://schemas.openxmlformats.org/drawingml/2006/table">
            <a:tbl>
              <a:tblPr/>
              <a:tblGrid>
                <a:gridCol w="8268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49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5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29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47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9147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0409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289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Dec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Ann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</a:t>
                      </a:r>
                      <a:r>
                        <a:rPr kumimoji="1" lang="en-US" altLang="zh-TW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Int</a:t>
                      </a: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(-)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  Semi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Symbol" panose="05050102010706020507" pitchFamily="18" charset="2"/>
                          <a:ea typeface="新細明體" panose="02020500000000000000" pitchFamily="18" charset="-120"/>
                          <a:sym typeface="Symbol" panose="05050102010706020507" pitchFamily="18" charset="2"/>
                        </a:rPr>
                        <a:t>  </a:t>
                      </a: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Symbolarial"/>
                          <a:ea typeface="新細明體" panose="02020500000000000000" pitchFamily="18" charset="-120"/>
                          <a:sym typeface="Symbol" panose="05050102010706020507" pitchFamily="18" charset="2"/>
                        </a:rPr>
                        <a:t>(10</a:t>
                      </a:r>
                      <a:r>
                        <a:rPr kumimoji="1" lang="en-US" altLang="zh-TW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Symbolarial"/>
                          <a:ea typeface="Symbolarial"/>
                          <a:cs typeface="Symbolarial"/>
                          <a:sym typeface="Symbol" panose="05050102010706020507" pitchFamily="18" charset="2"/>
                        </a:rPr>
                        <a:t>-12</a:t>
                      </a: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Symbolarial"/>
                          <a:ea typeface="新細明體" panose="02020500000000000000" pitchFamily="18" charset="-120"/>
                          <a:sym typeface="Symbol" panose="05050102010706020507" pitchFamily="18" charset="2"/>
                        </a:rPr>
                        <a:t>s)</a:t>
                      </a:r>
                      <a:endParaRPr kumimoji="1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Symbol" panose="05050102010706020507" pitchFamily="18" charset="2"/>
                        <a:ea typeface="新細明體" panose="02020500000000000000" pitchFamily="18" charset="-120"/>
                        <a:sym typeface="Symbol" panose="05050102010706020507" pitchFamily="18" charset="2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Expt</a:t>
                      </a: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</a:t>
                      </a: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Symbolarial"/>
                          <a:ea typeface="新細明體" panose="02020500000000000000" pitchFamily="18" charset="-120"/>
                          <a:sym typeface="Symbol" panose="05050102010706020507" pitchFamily="18" charset="2"/>
                        </a:rPr>
                        <a:t>(10</a:t>
                      </a:r>
                      <a:r>
                        <a:rPr kumimoji="1" lang="en-US" altLang="zh-TW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Symbolarial"/>
                          <a:ea typeface="Symbolarial"/>
                          <a:cs typeface="Symbolarial"/>
                          <a:sym typeface="Symbol" panose="05050102010706020507" pitchFamily="18" charset="2"/>
                        </a:rPr>
                        <a:t>-12</a:t>
                      </a: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Symbolarial"/>
                          <a:ea typeface="新細明體" panose="02020500000000000000" pitchFamily="18" charset="-120"/>
                          <a:sym typeface="Symbol" panose="05050102010706020507" pitchFamily="18" charset="2"/>
                        </a:rPr>
                        <a:t>s)</a:t>
                      </a:r>
                      <a:endParaRPr kumimoji="1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720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Symbol" panose="05050102010706020507" pitchFamily="18" charset="2"/>
                          <a:ea typeface="新細明體" panose="02020500000000000000" pitchFamily="18" charset="-120"/>
                          <a:sym typeface="Symbol" panose="05050102010706020507" pitchFamily="18" charset="2"/>
                        </a:rPr>
                        <a:t>  </a:t>
                      </a:r>
                      <a:r>
                        <a:rPr kumimoji="1" lang="en-US" altLang="zh-TW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sym typeface="Symbol" panose="05050102010706020507" pitchFamily="18" charset="2"/>
                        </a:rPr>
                        <a:t>b</a:t>
                      </a:r>
                      <a:r>
                        <a:rPr kumimoji="1" lang="en-US" altLang="zh-TW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sym typeface="Symbol" panose="05050102010706020507" pitchFamily="18" charset="2"/>
                        </a:rPr>
                        <a:t>0</a:t>
                      </a:r>
                      <a:endParaRPr kumimoji="1" lang="en-US" altLang="zh-TW" sz="2000" b="1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 1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 1</a:t>
                      </a:r>
                      <a:endParaRPr kumimoji="1" lang="en-US" altLang="zh-TW" sz="2000" b="1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   1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     1</a:t>
                      </a:r>
                      <a:endParaRPr kumimoji="1" lang="zh-TW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  1.520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sym typeface="Symbol" panose="05050102010706020507" pitchFamily="18" charset="2"/>
                        </a:rPr>
                        <a:t>1.470</a:t>
                      </a: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Symbol" panose="05050102010706020507" pitchFamily="18" charset="2"/>
                          <a:ea typeface="新細明體" panose="02020500000000000000" pitchFamily="18" charset="-120"/>
                          <a:sym typeface="Symbol" panose="05050102010706020507" pitchFamily="18" charset="2"/>
                        </a:rPr>
                        <a:t></a:t>
                      </a: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0.009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720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Symbol" panose="05050102010706020507" pitchFamily="18" charset="2"/>
                          <a:ea typeface="新細明體" panose="02020500000000000000" pitchFamily="18" charset="-120"/>
                          <a:sym typeface="Symbol" panose="05050102010706020507" pitchFamily="18" charset="2"/>
                        </a:rPr>
                        <a:t>  </a:t>
                      </a:r>
                      <a:r>
                        <a:rPr kumimoji="1" lang="en-US" altLang="zh-TW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sym typeface="Symbol" panose="05050102010706020507" pitchFamily="18" charset="2"/>
                        </a:rPr>
                        <a:t>b</a:t>
                      </a:r>
                      <a:r>
                        <a:rPr kumimoji="1" lang="en-US" altLang="zh-TW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sym typeface="Symbol" panose="05050102010706020507" pitchFamily="18" charset="2"/>
                        </a:rPr>
                        <a:t>0</a:t>
                      </a:r>
                      <a:endParaRPr kumimoji="1" lang="en-US" altLang="zh-TW" sz="2000" b="1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 1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 1</a:t>
                      </a:r>
                      <a:endParaRPr kumimoji="1" lang="en-US" altLang="zh-TW" sz="2000" b="1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   1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     1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  1.529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sym typeface="Symbol" panose="05050102010706020507" pitchFamily="18" charset="2"/>
                        </a:rPr>
                        <a:t>1.479</a:t>
                      </a: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Symbol" panose="05050102010706020507" pitchFamily="18" charset="2"/>
                          <a:ea typeface="新細明體" panose="02020500000000000000" pitchFamily="18" charset="-120"/>
                          <a:sym typeface="Symbol" panose="05050102010706020507" pitchFamily="18" charset="2"/>
                        </a:rPr>
                        <a:t></a:t>
                      </a: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0.030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720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Symbol" panose="05050102010706020507" pitchFamily="18" charset="2"/>
                          <a:ea typeface="新細明體" panose="02020500000000000000" pitchFamily="18" charset="-120"/>
                          <a:sym typeface="Symbol" panose="05050102010706020507" pitchFamily="18" charset="2"/>
                        </a:rPr>
                        <a:t>  </a:t>
                      </a:r>
                      <a:r>
                        <a:rPr kumimoji="1" lang="en-US" altLang="zh-TW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sym typeface="Symbol" panose="05050102010706020507" pitchFamily="18" charset="2"/>
                        </a:rPr>
                        <a:t>b</a:t>
                      </a:r>
                      <a:r>
                        <a:rPr kumimoji="1" lang="en-US" altLang="zh-TW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sym typeface="Symbol" panose="05050102010706020507" pitchFamily="18" charset="2"/>
                        </a:rPr>
                        <a:t>-</a:t>
                      </a:r>
                      <a:endParaRPr kumimoji="1" lang="en-US" altLang="zh-TW" sz="2000" b="1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 1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 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   2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     1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  1.630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sym typeface="Symbol" panose="05050102010706020507" pitchFamily="18" charset="2"/>
                        </a:rPr>
                        <a:t>1.571</a:t>
                      </a: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Symbol" panose="05050102010706020507" pitchFamily="18" charset="2"/>
                          <a:ea typeface="新細明體" panose="02020500000000000000" pitchFamily="18" charset="-120"/>
                          <a:sym typeface="Symbol" panose="05050102010706020507" pitchFamily="18" charset="2"/>
                        </a:rPr>
                        <a:t></a:t>
                      </a: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0.030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21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Symbol" panose="05050102010706020507" pitchFamily="18" charset="2"/>
                          <a:ea typeface="新細明體" panose="02020500000000000000" pitchFamily="18" charset="-120"/>
                          <a:sym typeface="Symbol" panose="05050102010706020507" pitchFamily="18" charset="2"/>
                        </a:rPr>
                        <a:t>  </a:t>
                      </a:r>
                      <a:r>
                        <a:rPr kumimoji="1" lang="en-US" altLang="zh-TW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sym typeface="Symbol" panose="05050102010706020507" pitchFamily="18" charset="2"/>
                        </a:rPr>
                        <a:t>b</a:t>
                      </a:r>
                      <a:r>
                        <a:rPr kumimoji="1" lang="en-US" altLang="zh-TW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sym typeface="Symbol" panose="05050102010706020507" pitchFamily="18" charset="2"/>
                        </a:rPr>
                        <a:t>-</a:t>
                      </a:r>
                      <a:endParaRPr kumimoji="1" lang="en-US" altLang="zh-TW" sz="2000" b="1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 1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 </a:t>
                      </a:r>
                      <a:endParaRPr kumimoji="1" lang="en-US" altLang="zh-TW" sz="2000" b="1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 10/3</a:t>
                      </a:r>
                      <a:endParaRPr kumimoji="1" lang="zh-TW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     1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  1.725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1.64</a:t>
                      </a:r>
                      <a:r>
                        <a:rPr kumimoji="1" lang="en-US" altLang="zh-TW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+0.18</a:t>
                      </a:r>
                      <a:r>
                        <a:rPr kumimoji="1" lang="en-US" altLang="zh-TW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-0.17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7453214" y="2980338"/>
            <a:ext cx="11875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 smtClean="0"/>
              <a:t>HYC (’18)</a:t>
            </a:r>
            <a:endParaRPr lang="zh-TW" altLang="en-US" sz="16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866436" y="3125409"/>
            <a:ext cx="65689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solidFill>
                  <a:srgbClr val="0000FF"/>
                </a:solidFill>
              </a:rPr>
              <a:t>Lifetime hierarchy  </a:t>
            </a:r>
            <a:r>
              <a:rPr lang="en-US" altLang="zh-TW" sz="2000" dirty="0">
                <a:solidFill>
                  <a:srgbClr val="0000FF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</a:t>
            </a:r>
            <a:r>
              <a:rPr lang="en-US" altLang="zh-TW" sz="2000" dirty="0">
                <a:solidFill>
                  <a:srgbClr val="0000FF"/>
                </a:solidFill>
              </a:rPr>
              <a:t>(</a:t>
            </a:r>
            <a:r>
              <a:rPr lang="en-US" altLang="zh-TW" sz="2000" dirty="0" smtClean="0">
                <a:solidFill>
                  <a:srgbClr val="0000FF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</a:t>
            </a:r>
            <a:r>
              <a:rPr lang="en-US" altLang="zh-TW" sz="2000" baseline="-25000" dirty="0" smtClean="0">
                <a:solidFill>
                  <a:srgbClr val="0000FF"/>
                </a:solidFill>
                <a:sym typeface="Symbol" panose="05050102010706020507" pitchFamily="18" charset="2"/>
              </a:rPr>
              <a:t>b</a:t>
            </a:r>
            <a:r>
              <a:rPr lang="en-US" altLang="zh-TW" sz="2000" baseline="30000" dirty="0">
                <a:solidFill>
                  <a:srgbClr val="0000FF"/>
                </a:solidFill>
                <a:sym typeface="Symbol" panose="05050102010706020507" pitchFamily="18" charset="2"/>
              </a:rPr>
              <a:t>-</a:t>
            </a:r>
            <a:r>
              <a:rPr lang="en-US" altLang="zh-TW" sz="2000" dirty="0" smtClean="0">
                <a:solidFill>
                  <a:srgbClr val="0000FF"/>
                </a:solidFill>
              </a:rPr>
              <a:t>)</a:t>
            </a:r>
            <a:r>
              <a:rPr lang="zh-TW" altLang="en-US" sz="2000" dirty="0" smtClean="0"/>
              <a:t> </a:t>
            </a:r>
            <a:r>
              <a:rPr lang="en-US" altLang="zh-TW" sz="2000" dirty="0">
                <a:solidFill>
                  <a:srgbClr val="0000FF"/>
                </a:solidFill>
              </a:rPr>
              <a:t>&gt;</a:t>
            </a:r>
            <a:r>
              <a:rPr lang="en-US" altLang="zh-TW" sz="2000" dirty="0" smtClean="0">
                <a:solidFill>
                  <a:srgbClr val="0000FF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 </a:t>
            </a:r>
            <a:r>
              <a:rPr lang="en-US" altLang="zh-TW" sz="2000" dirty="0">
                <a:solidFill>
                  <a:srgbClr val="0000FF"/>
                </a:solidFill>
              </a:rPr>
              <a:t>(</a:t>
            </a:r>
            <a:r>
              <a:rPr lang="en-US" altLang="zh-TW" sz="2000" dirty="0" smtClean="0">
                <a:solidFill>
                  <a:srgbClr val="0000FF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</a:t>
            </a:r>
            <a:r>
              <a:rPr lang="en-US" altLang="zh-TW" sz="2000" baseline="-25000" dirty="0" smtClean="0">
                <a:solidFill>
                  <a:srgbClr val="0000FF"/>
                </a:solidFill>
                <a:sym typeface="Symbol" panose="05050102010706020507" pitchFamily="18" charset="2"/>
              </a:rPr>
              <a:t>b</a:t>
            </a:r>
            <a:r>
              <a:rPr lang="en-US" altLang="zh-TW" sz="2000" baseline="30000" dirty="0">
                <a:solidFill>
                  <a:srgbClr val="0000FF"/>
                </a:solidFill>
                <a:sym typeface="Symbol" panose="05050102010706020507" pitchFamily="18" charset="2"/>
              </a:rPr>
              <a:t>-</a:t>
            </a:r>
            <a:r>
              <a:rPr lang="en-US" altLang="zh-TW" sz="2000" dirty="0" smtClean="0">
                <a:solidFill>
                  <a:srgbClr val="0000FF"/>
                </a:solidFill>
              </a:rPr>
              <a:t>) </a:t>
            </a:r>
            <a:r>
              <a:rPr lang="en-US" altLang="zh-TW" sz="2000" dirty="0">
                <a:solidFill>
                  <a:srgbClr val="0000FF"/>
                </a:solidFill>
              </a:rPr>
              <a:t>&gt; </a:t>
            </a:r>
            <a:r>
              <a:rPr lang="en-US" altLang="zh-TW" sz="2000" dirty="0">
                <a:solidFill>
                  <a:srgbClr val="0000FF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</a:t>
            </a:r>
            <a:r>
              <a:rPr lang="en-US" altLang="zh-TW" sz="2000" dirty="0" smtClean="0">
                <a:solidFill>
                  <a:srgbClr val="0000FF"/>
                </a:solidFill>
              </a:rPr>
              <a:t>(</a:t>
            </a:r>
            <a:r>
              <a:rPr lang="en-US" altLang="zh-TW" sz="2000" dirty="0" smtClean="0">
                <a:solidFill>
                  <a:srgbClr val="0000FF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</a:t>
            </a:r>
            <a:r>
              <a:rPr lang="en-US" altLang="zh-TW" sz="2000" baseline="-25000" dirty="0" smtClean="0">
                <a:solidFill>
                  <a:srgbClr val="0000FF"/>
                </a:solidFill>
                <a:sym typeface="Symbol" panose="05050102010706020507" pitchFamily="18" charset="2"/>
              </a:rPr>
              <a:t>b</a:t>
            </a:r>
            <a:r>
              <a:rPr lang="en-US" altLang="zh-TW" sz="2000" baseline="30000" dirty="0" smtClean="0">
                <a:solidFill>
                  <a:srgbClr val="0000FF"/>
                </a:solidFill>
                <a:sym typeface="Symbol" panose="05050102010706020507" pitchFamily="18" charset="2"/>
              </a:rPr>
              <a:t>0</a:t>
            </a:r>
            <a:r>
              <a:rPr lang="en-US" altLang="zh-TW" sz="2000" dirty="0" smtClean="0">
                <a:solidFill>
                  <a:srgbClr val="0000FF"/>
                </a:solidFill>
              </a:rPr>
              <a:t>) ~ </a:t>
            </a:r>
            <a:r>
              <a:rPr lang="en-US" altLang="zh-TW" sz="2000" dirty="0">
                <a:solidFill>
                  <a:srgbClr val="0000FF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</a:t>
            </a:r>
            <a:r>
              <a:rPr lang="en-US" altLang="zh-TW" sz="2000" dirty="0" smtClean="0">
                <a:solidFill>
                  <a:srgbClr val="0000FF"/>
                </a:solidFill>
              </a:rPr>
              <a:t>(</a:t>
            </a:r>
            <a:r>
              <a:rPr lang="en-US" altLang="zh-TW" sz="2000" dirty="0" smtClean="0">
                <a:solidFill>
                  <a:srgbClr val="0000FF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</a:t>
            </a:r>
            <a:r>
              <a:rPr lang="en-US" altLang="zh-TW" sz="2000" baseline="-25000" dirty="0" smtClean="0">
                <a:solidFill>
                  <a:srgbClr val="0000FF"/>
                </a:solidFill>
                <a:sym typeface="Symbol" panose="05050102010706020507" pitchFamily="18" charset="2"/>
              </a:rPr>
              <a:t>b</a:t>
            </a:r>
            <a:r>
              <a:rPr lang="en-US" altLang="zh-TW" sz="2000" baseline="30000" dirty="0" smtClean="0">
                <a:solidFill>
                  <a:srgbClr val="0000FF"/>
                </a:solidFill>
                <a:sym typeface="Symbol" panose="05050102010706020507" pitchFamily="18" charset="2"/>
              </a:rPr>
              <a:t>0</a:t>
            </a:r>
            <a:r>
              <a:rPr lang="en-US" altLang="zh-TW" sz="2000" dirty="0" smtClean="0">
                <a:solidFill>
                  <a:srgbClr val="0000FF"/>
                </a:solidFill>
              </a:rPr>
              <a:t>)</a:t>
            </a:r>
            <a:endParaRPr lang="zh-TW" altLang="en-US" sz="2000" dirty="0"/>
          </a:p>
        </p:txBody>
      </p:sp>
      <p:sp>
        <p:nvSpPr>
          <p:cNvPr id="7" name="文字方塊 2"/>
          <p:cNvSpPr txBox="1">
            <a:spLocks noChangeArrowheads="1"/>
          </p:cNvSpPr>
          <p:nvPr/>
        </p:nvSpPr>
        <p:spPr bwMode="auto">
          <a:xfrm>
            <a:off x="1199651" y="5768398"/>
            <a:ext cx="671190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2000" dirty="0" smtClean="0">
                <a:solidFill>
                  <a:srgbClr val="FF0000"/>
                </a:solidFill>
              </a:rPr>
              <a:t>Heavy </a:t>
            </a:r>
            <a:r>
              <a:rPr lang="en-US" altLang="zh-TW" sz="2000" dirty="0">
                <a:solidFill>
                  <a:srgbClr val="FF0000"/>
                </a:solidFill>
              </a:rPr>
              <a:t>quark expansion (HQE) </a:t>
            </a:r>
            <a:r>
              <a:rPr lang="en-US" altLang="zh-TW" sz="2000" dirty="0" smtClean="0">
                <a:solidFill>
                  <a:srgbClr val="FF0000"/>
                </a:solidFill>
              </a:rPr>
              <a:t>in </a:t>
            </a:r>
            <a:r>
              <a:rPr lang="en-US" altLang="zh-TW" sz="2000" b="0" dirty="0" smtClean="0">
                <a:solidFill>
                  <a:srgbClr val="FF0000"/>
                </a:solidFill>
                <a:latin typeface="Arial"/>
              </a:rPr>
              <a:t>1/</a:t>
            </a:r>
            <a:r>
              <a:rPr lang="en-US" altLang="zh-TW" sz="2000" b="0" dirty="0" err="1" smtClean="0">
                <a:solidFill>
                  <a:srgbClr val="FF0000"/>
                </a:solidFill>
                <a:latin typeface="Arial"/>
              </a:rPr>
              <a:t>m</a:t>
            </a:r>
            <a:r>
              <a:rPr lang="en-US" altLang="zh-TW" sz="2000" baseline="-25000" dirty="0" err="1" smtClean="0">
                <a:solidFill>
                  <a:srgbClr val="FF0000"/>
                </a:solidFill>
                <a:latin typeface="Arial"/>
              </a:rPr>
              <a:t>b</a:t>
            </a:r>
            <a:r>
              <a:rPr lang="en-US" altLang="zh-TW" sz="2000" dirty="0" smtClean="0">
                <a:solidFill>
                  <a:srgbClr val="FF0000"/>
                </a:solidFill>
              </a:rPr>
              <a:t> works very well </a:t>
            </a:r>
            <a:r>
              <a:rPr lang="en-US" altLang="zh-TW" sz="2000" dirty="0">
                <a:solidFill>
                  <a:srgbClr val="FF0000"/>
                </a:solidFill>
              </a:rPr>
              <a:t>for </a:t>
            </a:r>
            <a:r>
              <a:rPr lang="en-US" altLang="zh-TW" sz="2000" dirty="0" smtClean="0">
                <a:solidFill>
                  <a:srgbClr val="FF0000"/>
                </a:solidFill>
              </a:rPr>
              <a:t>B </a:t>
            </a:r>
            <a:r>
              <a:rPr lang="en-US" altLang="zh-TW" sz="2000" dirty="0">
                <a:solidFill>
                  <a:srgbClr val="FF0000"/>
                </a:solidFill>
              </a:rPr>
              <a:t>mesons and bottom </a:t>
            </a:r>
            <a:r>
              <a:rPr lang="en-US" altLang="zh-TW" sz="2000" dirty="0" smtClean="0">
                <a:solidFill>
                  <a:srgbClr val="FF0000"/>
                </a:solidFill>
              </a:rPr>
              <a:t>baryons!</a:t>
            </a:r>
            <a:endParaRPr lang="zh-TW" altLang="en-US" sz="2000" dirty="0">
              <a:solidFill>
                <a:srgbClr val="FF0000"/>
              </a:solidFill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854075" y="165100"/>
            <a:ext cx="76803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solidFill>
                  <a:srgbClr val="CC00CC"/>
                </a:solidFill>
              </a:rPr>
              <a:t>                </a:t>
            </a:r>
            <a:r>
              <a:rPr lang="en-US" altLang="zh-TW" sz="2200" dirty="0" smtClean="0">
                <a:solidFill>
                  <a:srgbClr val="CC00CC"/>
                </a:solidFill>
              </a:rPr>
              <a:t>Lifetimes </a:t>
            </a:r>
            <a:r>
              <a:rPr lang="en-US" altLang="zh-TW" sz="2200" dirty="0">
                <a:solidFill>
                  <a:srgbClr val="CC00CC"/>
                </a:solidFill>
              </a:rPr>
              <a:t>of singly </a:t>
            </a:r>
            <a:r>
              <a:rPr lang="en-US" altLang="zh-TW" sz="2200" dirty="0" smtClean="0">
                <a:solidFill>
                  <a:srgbClr val="CC00CC"/>
                </a:solidFill>
              </a:rPr>
              <a:t>bottom </a:t>
            </a:r>
            <a:r>
              <a:rPr lang="en-US" altLang="zh-TW" sz="2200" dirty="0">
                <a:solidFill>
                  <a:srgbClr val="CC00CC"/>
                </a:solidFill>
              </a:rPr>
              <a:t>baryons </a:t>
            </a:r>
            <a:endParaRPr lang="en-US" altLang="zh-TW" sz="2200" baseline="-25000" dirty="0">
              <a:solidFill>
                <a:srgbClr val="CC00CC"/>
              </a:solidFill>
            </a:endParaRP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473075" y="639763"/>
            <a:ext cx="7958138" cy="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pic>
        <p:nvPicPr>
          <p:cNvPr id="10" name="圖片 9" descr="screen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3075" y="871105"/>
            <a:ext cx="8087096" cy="1991980"/>
          </a:xfrm>
          <a:prstGeom prst="rect">
            <a:avLst/>
          </a:prstGeom>
        </p:spPr>
      </p:pic>
      <p:pic>
        <p:nvPicPr>
          <p:cNvPr id="11" name="圖片 10" descr="screen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41754" y="3738796"/>
            <a:ext cx="4754118" cy="1837519"/>
          </a:xfrm>
          <a:prstGeom prst="rect">
            <a:avLst/>
          </a:prstGeom>
        </p:spPr>
      </p:pic>
      <p:pic>
        <p:nvPicPr>
          <p:cNvPr id="12" name="圖片 11" descr="screen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24372" y="4397601"/>
            <a:ext cx="5540502" cy="768915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564" y="1556755"/>
            <a:ext cx="1929634" cy="1270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743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14F3AF-5802-4929-B232-BE6EF381321D}" type="slidenum">
              <a:rPr lang="en-US" altLang="zh-TW" smtClean="0"/>
              <a:pPr>
                <a:defRPr/>
              </a:pPr>
              <a:t>9</a:t>
            </a:fld>
            <a:endParaRPr lang="en-US" altLang="zh-TW"/>
          </a:p>
        </p:txBody>
      </p:sp>
      <p:sp>
        <p:nvSpPr>
          <p:cNvPr id="3" name="投影片編號版面配置區 3"/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2D5C2B0-593F-4F9C-B33C-2D940C6527C1}" type="slidenum">
              <a:rPr lang="en-US" altLang="zh-TW" sz="1400" smtClean="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zh-TW" sz="1400" smtClean="0"/>
          </a:p>
        </p:txBody>
      </p:sp>
      <p:graphicFrame>
        <p:nvGraphicFramePr>
          <p:cNvPr id="4" name="Group 1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3934131"/>
              </p:ext>
            </p:extLst>
          </p:nvPr>
        </p:nvGraphicFramePr>
        <p:xfrm>
          <a:off x="259585" y="399808"/>
          <a:ext cx="8747125" cy="2041224"/>
        </p:xfrm>
        <a:graphic>
          <a:graphicData uri="http://schemas.openxmlformats.org/drawingml/2006/table">
            <a:tbl>
              <a:tblPr/>
              <a:tblGrid>
                <a:gridCol w="833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08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13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2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56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922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033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176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2553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Dec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Ann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Int</a:t>
                      </a: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(-)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 </a:t>
                      </a:r>
                      <a:r>
                        <a:rPr kumimoji="1" lang="en-US" altLang="zh-TW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Int</a:t>
                      </a: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(+)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 Semi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  <a:ea typeface="新細明體" panose="02020500000000000000" pitchFamily="18" charset="-120"/>
                          <a:sym typeface="Symbol" panose="05050102010706020507" pitchFamily="18" charset="2"/>
                        </a:rPr>
                        <a:t>  </a:t>
                      </a: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arial"/>
                          <a:ea typeface="新細明體" panose="02020500000000000000" pitchFamily="18" charset="-120"/>
                          <a:sym typeface="Symbol" panose="05050102010706020507" pitchFamily="18" charset="2"/>
                        </a:rPr>
                        <a:t>(10</a:t>
                      </a:r>
                      <a:r>
                        <a:rPr kumimoji="1" lang="en-US" altLang="zh-TW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arial"/>
                          <a:ea typeface="Symbolarial"/>
                          <a:cs typeface="Symbolarial"/>
                          <a:sym typeface="Symbol" panose="05050102010706020507" pitchFamily="18" charset="2"/>
                        </a:rPr>
                        <a:t>-13</a:t>
                      </a: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arial"/>
                          <a:ea typeface="新細明體" panose="02020500000000000000" pitchFamily="18" charset="-120"/>
                          <a:sym typeface="Symbol" panose="05050102010706020507" pitchFamily="18" charset="2"/>
                        </a:rPr>
                        <a:t>s)</a:t>
                      </a:r>
                      <a:endParaRPr kumimoji="1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mbol" panose="05050102010706020507" pitchFamily="18" charset="2"/>
                        <a:ea typeface="新細明體" panose="02020500000000000000" pitchFamily="18" charset="-120"/>
                        <a:sym typeface="Symbol" panose="05050102010706020507" pitchFamily="18" charset="2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Expt</a:t>
                      </a: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</a:t>
                      </a: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arial"/>
                          <a:ea typeface="新細明體" panose="02020500000000000000" pitchFamily="18" charset="-120"/>
                          <a:sym typeface="Symbol" panose="05050102010706020507" pitchFamily="18" charset="2"/>
                        </a:rPr>
                        <a:t>(10</a:t>
                      </a:r>
                      <a:r>
                        <a:rPr kumimoji="1" lang="en-US" altLang="zh-TW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arial"/>
                          <a:ea typeface="Symbolarial"/>
                          <a:cs typeface="Symbolarial"/>
                          <a:sym typeface="Symbol" panose="05050102010706020507" pitchFamily="18" charset="2"/>
                        </a:rPr>
                        <a:t>-13</a:t>
                      </a: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arial"/>
                          <a:ea typeface="新細明體" panose="02020500000000000000" pitchFamily="18" charset="-120"/>
                          <a:sym typeface="Symbol" panose="05050102010706020507" pitchFamily="18" charset="2"/>
                        </a:rPr>
                        <a:t>s)</a:t>
                      </a:r>
                      <a:endParaRPr kumimoji="1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07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  <a:ea typeface="新細明體" panose="02020500000000000000" pitchFamily="18" charset="-120"/>
                          <a:sym typeface="Symbol" panose="05050102010706020507" pitchFamily="18" charset="2"/>
                        </a:rPr>
                        <a:t> </a:t>
                      </a:r>
                      <a:r>
                        <a:rPr kumimoji="1" lang="en-US" altLang="zh-TW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sym typeface="Symbol" panose="05050102010706020507" pitchFamily="18" charset="2"/>
                        </a:rPr>
                        <a:t>c</a:t>
                      </a:r>
                      <a:r>
                        <a:rPr kumimoji="1" lang="en-US" altLang="zh-TW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sym typeface="Symbol" panose="05050102010706020507" pitchFamily="18" charset="2"/>
                        </a:rPr>
                        <a:t>+</a:t>
                      </a:r>
                      <a:endParaRPr kumimoji="1" lang="en-US" altLang="zh-TW" sz="20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 1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 s</a:t>
                      </a:r>
                      <a:r>
                        <a:rPr kumimoji="1" lang="en-US" altLang="zh-TW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  1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   c</a:t>
                      </a:r>
                      <a:r>
                        <a:rPr kumimoji="1" lang="en-US" altLang="zh-TW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small P.I.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  3.06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4.42</a:t>
                      </a: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  <a:ea typeface="新細明體" panose="02020500000000000000" pitchFamily="18" charset="-120"/>
                          <a:sym typeface="Symbol" panose="05050102010706020507" pitchFamily="18" charset="2"/>
                        </a:rPr>
                        <a:t></a:t>
                      </a: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0.26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223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  <a:ea typeface="新細明體" panose="02020500000000000000" pitchFamily="18" charset="-120"/>
                          <a:sym typeface="Symbol" panose="05050102010706020507" pitchFamily="18" charset="2"/>
                        </a:rPr>
                        <a:t> </a:t>
                      </a:r>
                      <a:r>
                        <a:rPr kumimoji="1" lang="en-US" altLang="zh-TW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sym typeface="Symbol" panose="05050102010706020507" pitchFamily="18" charset="2"/>
                        </a:rPr>
                        <a:t>c</a:t>
                      </a:r>
                      <a:r>
                        <a:rPr kumimoji="1" lang="en-US" altLang="zh-TW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sym typeface="Symbol" panose="05050102010706020507" pitchFamily="18" charset="2"/>
                        </a:rPr>
                        <a:t>+</a:t>
                      </a:r>
                      <a:endParaRPr kumimoji="1" lang="en-US" altLang="zh-TW" sz="20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 1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 c</a:t>
                      </a:r>
                      <a:r>
                        <a:rPr kumimoji="1" lang="en-US" altLang="zh-TW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  1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   s</a:t>
                      </a:r>
                      <a:r>
                        <a:rPr kumimoji="1" lang="en-US" altLang="zh-TW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no P.I.</a:t>
                      </a:r>
                      <a:endParaRPr kumimoji="1" lang="zh-TW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  2.91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2.00</a:t>
                      </a: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  <a:ea typeface="新細明體" panose="02020500000000000000" pitchFamily="18" charset="-120"/>
                          <a:sym typeface="Symbol" panose="05050102010706020507" pitchFamily="18" charset="2"/>
                        </a:rPr>
                        <a:t></a:t>
                      </a: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0.06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506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  <a:ea typeface="新細明體" panose="02020500000000000000" pitchFamily="18" charset="-120"/>
                          <a:sym typeface="Symbol" panose="05050102010706020507" pitchFamily="18" charset="2"/>
                        </a:rPr>
                        <a:t> </a:t>
                      </a:r>
                      <a:r>
                        <a:rPr kumimoji="1" lang="en-US" altLang="zh-TW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sym typeface="Symbol" panose="05050102010706020507" pitchFamily="18" charset="2"/>
                        </a:rPr>
                        <a:t>c</a:t>
                      </a:r>
                      <a:r>
                        <a:rPr kumimoji="1" lang="en-US" altLang="zh-TW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sym typeface="Symbol" panose="05050102010706020507" pitchFamily="18" charset="2"/>
                        </a:rPr>
                        <a:t>0</a:t>
                      </a:r>
                      <a:endParaRPr kumimoji="1" lang="en-US" altLang="zh-TW" sz="20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 1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 1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  0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   </a:t>
                      </a: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新細明體" panose="02020500000000000000" pitchFamily="18" charset="-120"/>
                        </a:rPr>
                        <a:t>c</a:t>
                      </a:r>
                      <a:r>
                        <a:rPr kumimoji="1" lang="en-US" altLang="zh-TW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新細明體" panose="02020500000000000000" pitchFamily="18" charset="-120"/>
                        </a:rPr>
                        <a:t>2</a:t>
                      </a:r>
                      <a:endParaRPr kumimoji="1" lang="en-US" altLang="zh-TW" sz="20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新細明體" panose="02020500000000000000" pitchFamily="18" charset="-12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small P.I.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  1.62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1.12</a:t>
                      </a:r>
                      <a:r>
                        <a:rPr kumimoji="1" lang="en-US" altLang="zh-TW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+0.13</a:t>
                      </a:r>
                      <a:r>
                        <a:rPr kumimoji="1" lang="en-US" altLang="zh-TW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-0.10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70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  <a:ea typeface="新細明體" panose="02020500000000000000" pitchFamily="18" charset="-120"/>
                          <a:sym typeface="Symbol" panose="05050102010706020507" pitchFamily="18" charset="2"/>
                        </a:rPr>
                        <a:t> </a:t>
                      </a:r>
                      <a:r>
                        <a:rPr kumimoji="1" lang="en-US" altLang="zh-TW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sym typeface="Symbol" panose="05050102010706020507" pitchFamily="18" charset="2"/>
                        </a:rPr>
                        <a:t>c</a:t>
                      </a:r>
                      <a:r>
                        <a:rPr kumimoji="1" lang="en-US" altLang="zh-TW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sym typeface="Symbol" panose="05050102010706020507" pitchFamily="18" charset="2"/>
                        </a:rPr>
                        <a:t>0</a:t>
                      </a:r>
                      <a:endParaRPr kumimoji="1" lang="en-US" altLang="zh-TW" sz="20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 1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 6s</a:t>
                      </a:r>
                      <a:r>
                        <a:rPr kumimoji="1" lang="en-US" altLang="zh-TW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10/3 c</a:t>
                      </a:r>
                      <a:r>
                        <a:rPr kumimoji="1" lang="en-US" altLang="zh-TW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large P.I.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  1.06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0.69</a:t>
                      </a: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  <a:ea typeface="新細明體" panose="02020500000000000000" pitchFamily="18" charset="-120"/>
                          <a:sym typeface="Symbol" panose="05050102010706020507" pitchFamily="18" charset="2"/>
                        </a:rPr>
                        <a:t></a:t>
                      </a: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0.12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 Box 115"/>
          <p:cNvSpPr txBox="1">
            <a:spLocks noChangeArrowheads="1"/>
          </p:cNvSpPr>
          <p:nvPr/>
        </p:nvSpPr>
        <p:spPr bwMode="auto">
          <a:xfrm>
            <a:off x="284430" y="2470262"/>
            <a:ext cx="2672525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900" b="0" dirty="0">
                <a:latin typeface="+mj-lt"/>
              </a:rPr>
              <a:t>s=</a:t>
            </a:r>
            <a:r>
              <a:rPr lang="en-US" altLang="zh-TW" sz="1900" b="0" dirty="0" err="1">
                <a:latin typeface="+mj-lt"/>
              </a:rPr>
              <a:t>sin</a:t>
            </a:r>
            <a:r>
              <a:rPr lang="en-US" altLang="zh-TW" sz="1900" b="0" dirty="0" err="1">
                <a:latin typeface="+mj-lt"/>
                <a:sym typeface="Symbol" panose="05050102010706020507" pitchFamily="18" charset="2"/>
              </a:rPr>
              <a:t></a:t>
            </a:r>
            <a:r>
              <a:rPr lang="en-US" altLang="zh-TW" sz="1900" b="0" baseline="-25000" dirty="0" err="1">
                <a:latin typeface="+mj-lt"/>
                <a:sym typeface="Symbol" panose="05050102010706020507" pitchFamily="18" charset="2"/>
              </a:rPr>
              <a:t>C</a:t>
            </a:r>
            <a:r>
              <a:rPr lang="en-US" altLang="zh-TW" sz="1900" b="0" dirty="0">
                <a:latin typeface="+mj-lt"/>
              </a:rPr>
              <a:t>, c=</a:t>
            </a:r>
            <a:r>
              <a:rPr lang="en-US" altLang="zh-TW" sz="1900" b="0" dirty="0" err="1">
                <a:latin typeface="+mj-lt"/>
              </a:rPr>
              <a:t>cos</a:t>
            </a:r>
            <a:r>
              <a:rPr lang="en-US" altLang="zh-TW" sz="1900" b="0" dirty="0" err="1">
                <a:latin typeface="+mj-lt"/>
                <a:sym typeface="Symbol" panose="05050102010706020507" pitchFamily="18" charset="2"/>
              </a:rPr>
              <a:t></a:t>
            </a:r>
            <a:r>
              <a:rPr lang="en-US" altLang="zh-TW" sz="1900" b="0" baseline="-25000" dirty="0" err="1">
                <a:latin typeface="+mj-lt"/>
                <a:sym typeface="Symbol" panose="05050102010706020507" pitchFamily="18" charset="2"/>
              </a:rPr>
              <a:t>C</a:t>
            </a:r>
            <a:endParaRPr lang="en-US" altLang="zh-TW" sz="1900" b="0" baseline="-25000" dirty="0">
              <a:latin typeface="+mj-lt"/>
            </a:endParaRPr>
          </a:p>
        </p:txBody>
      </p:sp>
      <p:sp>
        <p:nvSpPr>
          <p:cNvPr id="6" name="Text Box 116"/>
          <p:cNvSpPr txBox="1">
            <a:spLocks noChangeArrowheads="1"/>
          </p:cNvSpPr>
          <p:nvPr/>
        </p:nvSpPr>
        <p:spPr bwMode="auto">
          <a:xfrm>
            <a:off x="384785" y="4618965"/>
            <a:ext cx="8361362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n"/>
            </a:pPr>
            <a:r>
              <a:rPr lang="en-US" altLang="zh-TW" sz="2000" dirty="0">
                <a:solidFill>
                  <a:srgbClr val="0000FF"/>
                </a:solidFill>
              </a:rPr>
              <a:t> </a:t>
            </a:r>
            <a:r>
              <a:rPr lang="en-US" altLang="zh-TW" sz="2000" dirty="0" smtClean="0">
                <a:solidFill>
                  <a:srgbClr val="0000FF"/>
                </a:solidFill>
              </a:rPr>
              <a:t>Current lifetime </a:t>
            </a:r>
            <a:r>
              <a:rPr lang="en-US" altLang="zh-TW" sz="2000" dirty="0">
                <a:solidFill>
                  <a:srgbClr val="0000FF"/>
                </a:solidFill>
              </a:rPr>
              <a:t>hierarchy  </a:t>
            </a:r>
            <a:r>
              <a:rPr lang="en-US" altLang="zh-TW" sz="2000" dirty="0">
                <a:solidFill>
                  <a:srgbClr val="0000FF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</a:t>
            </a:r>
            <a:r>
              <a:rPr lang="en-US" altLang="zh-TW" sz="2000" dirty="0">
                <a:solidFill>
                  <a:srgbClr val="0000FF"/>
                </a:solidFill>
              </a:rPr>
              <a:t>(</a:t>
            </a:r>
            <a:r>
              <a:rPr lang="en-US" altLang="zh-TW" sz="2000" dirty="0">
                <a:solidFill>
                  <a:srgbClr val="0000FF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</a:t>
            </a:r>
            <a:r>
              <a:rPr lang="en-US" altLang="zh-TW" sz="2000" baseline="-25000" dirty="0">
                <a:solidFill>
                  <a:srgbClr val="0000FF"/>
                </a:solidFill>
                <a:sym typeface="Symbol" panose="05050102010706020507" pitchFamily="18" charset="2"/>
              </a:rPr>
              <a:t>c</a:t>
            </a:r>
            <a:r>
              <a:rPr lang="en-US" altLang="zh-TW" sz="2000" baseline="30000" dirty="0">
                <a:solidFill>
                  <a:srgbClr val="0000FF"/>
                </a:solidFill>
                <a:sym typeface="Symbol" panose="05050102010706020507" pitchFamily="18" charset="2"/>
              </a:rPr>
              <a:t>+</a:t>
            </a:r>
            <a:r>
              <a:rPr lang="en-US" altLang="zh-TW" sz="2000" dirty="0">
                <a:solidFill>
                  <a:srgbClr val="0000FF"/>
                </a:solidFill>
              </a:rPr>
              <a:t>) &gt; </a:t>
            </a:r>
            <a:r>
              <a:rPr lang="en-US" altLang="zh-TW" sz="2000" dirty="0">
                <a:solidFill>
                  <a:srgbClr val="0000FF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</a:t>
            </a:r>
            <a:r>
              <a:rPr lang="en-US" altLang="zh-TW" sz="2000" dirty="0">
                <a:solidFill>
                  <a:srgbClr val="0000FF"/>
                </a:solidFill>
              </a:rPr>
              <a:t>(</a:t>
            </a:r>
            <a:r>
              <a:rPr lang="en-US" altLang="zh-TW" sz="2000" dirty="0">
                <a:solidFill>
                  <a:srgbClr val="0000FF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</a:t>
            </a:r>
            <a:r>
              <a:rPr lang="en-US" altLang="zh-TW" sz="2000" baseline="-25000" dirty="0">
                <a:solidFill>
                  <a:srgbClr val="0000FF"/>
                </a:solidFill>
                <a:sym typeface="Symbol" panose="05050102010706020507" pitchFamily="18" charset="2"/>
              </a:rPr>
              <a:t>c</a:t>
            </a:r>
            <a:r>
              <a:rPr lang="en-US" altLang="zh-TW" sz="2000" baseline="30000" dirty="0">
                <a:solidFill>
                  <a:srgbClr val="0000FF"/>
                </a:solidFill>
                <a:sym typeface="Symbol" panose="05050102010706020507" pitchFamily="18" charset="2"/>
              </a:rPr>
              <a:t>+</a:t>
            </a:r>
            <a:r>
              <a:rPr lang="en-US" altLang="zh-TW" sz="2000" dirty="0">
                <a:solidFill>
                  <a:srgbClr val="0000FF"/>
                </a:solidFill>
              </a:rPr>
              <a:t>) &gt; </a:t>
            </a:r>
            <a:r>
              <a:rPr lang="en-US" altLang="zh-TW" sz="2000" dirty="0">
                <a:solidFill>
                  <a:srgbClr val="0000FF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</a:t>
            </a:r>
            <a:r>
              <a:rPr lang="en-US" altLang="zh-TW" sz="2000" dirty="0">
                <a:solidFill>
                  <a:srgbClr val="0000FF"/>
                </a:solidFill>
              </a:rPr>
              <a:t>(</a:t>
            </a:r>
            <a:r>
              <a:rPr lang="en-US" altLang="zh-TW" sz="2000" dirty="0">
                <a:solidFill>
                  <a:srgbClr val="0000FF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</a:t>
            </a:r>
            <a:r>
              <a:rPr lang="en-US" altLang="zh-TW" sz="2000" baseline="-25000" dirty="0">
                <a:solidFill>
                  <a:srgbClr val="0000FF"/>
                </a:solidFill>
                <a:sym typeface="Symbol" panose="05050102010706020507" pitchFamily="18" charset="2"/>
              </a:rPr>
              <a:t>c</a:t>
            </a:r>
            <a:r>
              <a:rPr lang="en-US" altLang="zh-TW" sz="2000" baseline="30000" dirty="0">
                <a:solidFill>
                  <a:srgbClr val="0000FF"/>
                </a:solidFill>
                <a:sym typeface="Symbol" panose="05050102010706020507" pitchFamily="18" charset="2"/>
              </a:rPr>
              <a:t>0</a:t>
            </a:r>
            <a:r>
              <a:rPr lang="en-US" altLang="zh-TW" sz="2000" dirty="0">
                <a:solidFill>
                  <a:srgbClr val="0000FF"/>
                </a:solidFill>
              </a:rPr>
              <a:t>) &gt; </a:t>
            </a:r>
            <a:r>
              <a:rPr lang="en-US" altLang="zh-TW" sz="2000" dirty="0">
                <a:solidFill>
                  <a:srgbClr val="0000FF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</a:t>
            </a:r>
            <a:r>
              <a:rPr lang="en-US" altLang="zh-TW" sz="2000" dirty="0">
                <a:solidFill>
                  <a:srgbClr val="0000FF"/>
                </a:solidFill>
              </a:rPr>
              <a:t>(</a:t>
            </a:r>
            <a:r>
              <a:rPr lang="en-US" altLang="zh-TW" sz="2000" dirty="0">
                <a:solidFill>
                  <a:srgbClr val="0000FF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</a:t>
            </a:r>
            <a:r>
              <a:rPr lang="en-US" altLang="zh-TW" sz="2000" baseline="-25000" dirty="0">
                <a:solidFill>
                  <a:srgbClr val="0000FF"/>
                </a:solidFill>
                <a:sym typeface="Symbol" panose="05050102010706020507" pitchFamily="18" charset="2"/>
              </a:rPr>
              <a:t>c</a:t>
            </a:r>
            <a:r>
              <a:rPr lang="en-US" altLang="zh-TW" sz="2000" baseline="30000" dirty="0">
                <a:solidFill>
                  <a:srgbClr val="0000FF"/>
                </a:solidFill>
                <a:sym typeface="Symbol" panose="05050102010706020507" pitchFamily="18" charset="2"/>
              </a:rPr>
              <a:t>0</a:t>
            </a:r>
            <a:r>
              <a:rPr lang="en-US" altLang="zh-TW" sz="2000" dirty="0">
                <a:solidFill>
                  <a:srgbClr val="0000FF"/>
                </a:solidFill>
              </a:rPr>
              <a:t>) </a:t>
            </a:r>
            <a:r>
              <a:rPr lang="en-US" altLang="zh-TW" sz="2000" dirty="0" smtClean="0">
                <a:solidFill>
                  <a:srgbClr val="0000FF"/>
                </a:solidFill>
              </a:rPr>
              <a:t> is </a:t>
            </a:r>
          </a:p>
          <a:p>
            <a:pPr eaLnBrk="1" hangingPunct="1">
              <a:spcBef>
                <a:spcPct val="50000"/>
              </a:spcBef>
              <a:buNone/>
            </a:pPr>
            <a:r>
              <a:rPr lang="en-US" altLang="zh-TW" sz="2000" dirty="0">
                <a:solidFill>
                  <a:srgbClr val="0000FF"/>
                </a:solidFill>
              </a:rPr>
              <a:t> </a:t>
            </a:r>
            <a:r>
              <a:rPr lang="en-US" altLang="zh-TW" sz="2000" dirty="0" smtClean="0">
                <a:solidFill>
                  <a:srgbClr val="0000FF"/>
                </a:solidFill>
              </a:rPr>
              <a:t>   understandable </a:t>
            </a:r>
            <a:r>
              <a:rPr lang="en-US" altLang="zh-TW" sz="2000" dirty="0">
                <a:solidFill>
                  <a:srgbClr val="0000FF"/>
                </a:solidFill>
              </a:rPr>
              <a:t>qualitatively, but not quantitatively. 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n"/>
            </a:pPr>
            <a:r>
              <a:rPr lang="en-US" altLang="zh-TW" sz="2000" dirty="0">
                <a:solidFill>
                  <a:srgbClr val="0000FF"/>
                </a:solidFill>
              </a:rPr>
              <a:t> It is difficult to explain  </a:t>
            </a:r>
            <a:r>
              <a:rPr lang="en-US" altLang="zh-TW" sz="2000" dirty="0">
                <a:solidFill>
                  <a:srgbClr val="0000FF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</a:t>
            </a:r>
            <a:r>
              <a:rPr lang="en-US" altLang="zh-TW" sz="2000" dirty="0">
                <a:solidFill>
                  <a:srgbClr val="0000FF"/>
                </a:solidFill>
              </a:rPr>
              <a:t>(</a:t>
            </a:r>
            <a:r>
              <a:rPr lang="en-US" altLang="zh-TW" sz="2000" dirty="0">
                <a:solidFill>
                  <a:srgbClr val="0000FF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</a:t>
            </a:r>
            <a:r>
              <a:rPr lang="en-US" altLang="zh-TW" sz="2000" baseline="-25000" dirty="0">
                <a:solidFill>
                  <a:srgbClr val="0000FF"/>
                </a:solidFill>
                <a:sym typeface="Symbol" panose="05050102010706020507" pitchFamily="18" charset="2"/>
              </a:rPr>
              <a:t>c</a:t>
            </a:r>
            <a:r>
              <a:rPr lang="en-US" altLang="zh-TW" sz="2000" baseline="30000" dirty="0">
                <a:solidFill>
                  <a:srgbClr val="0000FF"/>
                </a:solidFill>
                <a:sym typeface="Symbol" panose="05050102010706020507" pitchFamily="18" charset="2"/>
              </a:rPr>
              <a:t>+</a:t>
            </a:r>
            <a:r>
              <a:rPr lang="en-US" altLang="zh-TW" sz="2000" dirty="0">
                <a:solidFill>
                  <a:srgbClr val="0000FF"/>
                </a:solidFill>
              </a:rPr>
              <a:t>)/</a:t>
            </a:r>
            <a:r>
              <a:rPr lang="en-US" altLang="zh-TW" sz="2000" dirty="0">
                <a:solidFill>
                  <a:srgbClr val="0000FF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</a:t>
            </a:r>
            <a:r>
              <a:rPr lang="en-US" altLang="zh-TW" sz="2000" dirty="0">
                <a:solidFill>
                  <a:srgbClr val="0000FF"/>
                </a:solidFill>
              </a:rPr>
              <a:t>(</a:t>
            </a:r>
            <a:r>
              <a:rPr lang="en-US" altLang="zh-TW" sz="2000" dirty="0">
                <a:solidFill>
                  <a:srgbClr val="0000FF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</a:t>
            </a:r>
            <a:r>
              <a:rPr lang="en-US" altLang="zh-TW" sz="2000" baseline="-25000" dirty="0">
                <a:solidFill>
                  <a:srgbClr val="0000FF"/>
                </a:solidFill>
                <a:sym typeface="Symbol" panose="05050102010706020507" pitchFamily="18" charset="2"/>
              </a:rPr>
              <a:t>c</a:t>
            </a:r>
            <a:r>
              <a:rPr lang="en-US" altLang="zh-TW" sz="2000" baseline="30000" dirty="0">
                <a:solidFill>
                  <a:srgbClr val="0000FF"/>
                </a:solidFill>
                <a:sym typeface="Symbol" panose="05050102010706020507" pitchFamily="18" charset="2"/>
              </a:rPr>
              <a:t>+</a:t>
            </a:r>
            <a:r>
              <a:rPr lang="en-US" altLang="zh-TW" sz="2000" dirty="0">
                <a:solidFill>
                  <a:srgbClr val="0000FF"/>
                </a:solidFill>
              </a:rPr>
              <a:t>) = 2.21</a:t>
            </a:r>
            <a:r>
              <a:rPr lang="en-US" altLang="zh-TW" sz="2000" dirty="0">
                <a:solidFill>
                  <a:srgbClr val="0000FF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</a:t>
            </a:r>
            <a:r>
              <a:rPr lang="en-US" altLang="zh-TW" sz="2000" dirty="0">
                <a:solidFill>
                  <a:srgbClr val="0000FF"/>
                </a:solidFill>
              </a:rPr>
              <a:t>0.15 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n"/>
            </a:pPr>
            <a:r>
              <a:rPr lang="en-US" altLang="zh-TW" sz="2000" dirty="0">
                <a:solidFill>
                  <a:srgbClr val="0000FF"/>
                </a:solidFill>
              </a:rPr>
              <a:t> 1/m</a:t>
            </a:r>
            <a:r>
              <a:rPr lang="en-US" altLang="zh-TW" sz="2000" baseline="-25000" dirty="0">
                <a:solidFill>
                  <a:srgbClr val="0000FF"/>
                </a:solidFill>
              </a:rPr>
              <a:t>c</a:t>
            </a:r>
            <a:r>
              <a:rPr lang="en-US" altLang="zh-TW" sz="2000" dirty="0">
                <a:solidFill>
                  <a:srgbClr val="0000FF"/>
                </a:solidFill>
              </a:rPr>
              <a:t> </a:t>
            </a:r>
            <a:r>
              <a:rPr lang="en-US" altLang="zh-TW" sz="2000" dirty="0" smtClean="0">
                <a:solidFill>
                  <a:srgbClr val="0000FF"/>
                </a:solidFill>
              </a:rPr>
              <a:t>expansion </a:t>
            </a:r>
            <a:r>
              <a:rPr lang="en-US" altLang="zh-TW" sz="2000" dirty="0">
                <a:solidFill>
                  <a:srgbClr val="0000FF"/>
                </a:solidFill>
              </a:rPr>
              <a:t>not well convergent and sensible</a:t>
            </a:r>
          </a:p>
        </p:txBody>
      </p:sp>
      <p:pic>
        <p:nvPicPr>
          <p:cNvPr id="8" name="圖片 7" descr="screen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0109" y="3078612"/>
            <a:ext cx="4209803" cy="896444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213756" y="3241959"/>
            <a:ext cx="33250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solidFill>
                  <a:srgbClr val="008080"/>
                </a:solidFill>
                <a:latin typeface="+mj-lt"/>
              </a:rPr>
              <a:t>additional constructive</a:t>
            </a:r>
          </a:p>
          <a:p>
            <a:r>
              <a:rPr lang="en-US" altLang="zh-TW" sz="2000" dirty="0" smtClean="0">
                <a:solidFill>
                  <a:srgbClr val="008080"/>
                </a:solidFill>
                <a:latin typeface="+mj-lt"/>
              </a:rPr>
              <a:t>P.I. contribution to </a:t>
            </a:r>
            <a:r>
              <a:rPr lang="en-US" altLang="zh-TW" sz="2000" dirty="0" smtClean="0">
                <a:solidFill>
                  <a:srgbClr val="008080"/>
                </a:solidFill>
                <a:latin typeface="+mj-lt"/>
                <a:sym typeface="Symbol"/>
              </a:rPr>
              <a:t></a:t>
            </a:r>
            <a:r>
              <a:rPr lang="en-US" altLang="zh-TW" sz="2000" baseline="30000" dirty="0" smtClean="0">
                <a:solidFill>
                  <a:srgbClr val="008080"/>
                </a:solidFill>
                <a:latin typeface="+mj-lt"/>
                <a:sym typeface="Symbol"/>
              </a:rPr>
              <a:t>semi</a:t>
            </a:r>
            <a:r>
              <a:rPr lang="en-US" altLang="zh-TW" sz="2000" dirty="0" smtClean="0">
                <a:solidFill>
                  <a:srgbClr val="008080"/>
                </a:solidFill>
                <a:latin typeface="+mj-lt"/>
                <a:sym typeface="Symbol"/>
              </a:rPr>
              <a:t>   </a:t>
            </a:r>
            <a:endParaRPr lang="zh-TW" altLang="en-US" sz="2000" dirty="0">
              <a:solidFill>
                <a:srgbClr val="008080"/>
              </a:solidFill>
              <a:latin typeface="+mj-lt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2363195" y="3877282"/>
            <a:ext cx="16803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 err="1" smtClean="0"/>
              <a:t>Voloshin</a:t>
            </a:r>
            <a:r>
              <a:rPr lang="en-US" altLang="zh-TW" sz="1600" dirty="0" smtClean="0"/>
              <a:t> (’96)</a:t>
            </a:r>
            <a:endParaRPr lang="zh-TW" altLang="en-US" sz="1600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130" y="1156347"/>
            <a:ext cx="2168580" cy="129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567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2PSBATCH" val="latex --interaction=nonstopmode $(base).tex; dvips -D $(res) -E -o $(base).ps $(base).dvi"/>
  <p:tag name="USEAMSFONTS" val="False"/>
  <p:tag name="USEBOLDAMS" val="False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2"/>
  <p:tag name="DEFAULTFONTSIZE" val="10"/>
  <p:tag name="DEFAULTWIDTH" val="348"/>
  <p:tag name="DEFAULTHEIGHT" val="364"/>
  <p:tag name="FIRSTPHCHENG@8KFGPITW1D8ACMFP" val="2494"/>
  <p:tag name="PREAMBLE" val="\documentclass{article}&#10;\pagestyle{empty}&#10;\usepackage{xspace,amssymb,amsfonts,amsmath}&#10;\usepackage{color}&#10;\usepackage{TeX4PPT}&#10;"/>
  <p:tag name="MAGPC" val="200"/>
  <p:tag name="FONTSIZE" val="10"/>
  <p:tag name="DEFAULTDISPLAYSOURCE" val="\documentclass{slides}\pagestyle{empty}&#10;\begin{document}&#10;&#10;\end{document}&#10;"/>
  <p:tag name="EMBEDFONTS" val="0"/>
  <p:tag name="FIRSTPHCHENG@PCFYIIGQOSGQY5H8" val="4160"/>
  <p:tag name="FIRSTPHCHENG@PCFZWY04OWLOY5H8" val="4511"/>
</p:tagLst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PMingLiU"/>
        <a:cs typeface=""/>
      </a:majorFont>
      <a:minorFont>
        <a:latin typeface="Arial"/>
        <a:ea typeface="PMingLiU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PMingLiU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PMingLiU" pitchFamily="18" charset="-120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龍騰四海">
  <a:themeElements>
    <a:clrScheme name="壁窗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龍騰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龍騰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旅程">
  <a:themeElements>
    <a:clrScheme name="旅程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旅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旅程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旅程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108639</TotalTime>
  <Words>1791</Words>
  <Application>Microsoft Office PowerPoint</Application>
  <PresentationFormat>如螢幕大小 (4:3)</PresentationFormat>
  <Paragraphs>361</Paragraphs>
  <Slides>26</Slides>
  <Notes>2</Notes>
  <HiddenSlides>0</HiddenSlides>
  <MMClips>0</MMClips>
  <ScaleCrop>false</ScaleCrop>
  <HeadingPairs>
    <vt:vector size="8" baseType="variant">
      <vt:variant>
        <vt:lpstr>使用字型</vt:lpstr>
      </vt:variant>
      <vt:variant>
        <vt:i4>17</vt:i4>
      </vt:variant>
      <vt:variant>
        <vt:lpstr>佈景主題</vt:lpstr>
      </vt:variant>
      <vt:variant>
        <vt:i4>3</vt:i4>
      </vt:variant>
      <vt:variant>
        <vt:lpstr>內嵌 OLE 伺服程式</vt:lpstr>
      </vt:variant>
      <vt:variant>
        <vt:i4>2</vt:i4>
      </vt:variant>
      <vt:variant>
        <vt:lpstr>投影片標題</vt:lpstr>
      </vt:variant>
      <vt:variant>
        <vt:i4>26</vt:i4>
      </vt:variant>
    </vt:vector>
  </HeadingPairs>
  <TitlesOfParts>
    <vt:vector size="48" baseType="lpstr">
      <vt:lpstr>Arial Unicode MS</vt:lpstr>
      <vt:lpstr>华文楷体</vt:lpstr>
      <vt:lpstr>Symbolarial</vt:lpstr>
      <vt:lpstr>微軟正黑體</vt:lpstr>
      <vt:lpstr>新細明體</vt:lpstr>
      <vt:lpstr>新細明體</vt:lpstr>
      <vt:lpstr>Arial</vt:lpstr>
      <vt:lpstr>Cambria</vt:lpstr>
      <vt:lpstr>Cambria Math</vt:lpstr>
      <vt:lpstr>Franklin Gothic Book</vt:lpstr>
      <vt:lpstr>Franklin Gothic Medium</vt:lpstr>
      <vt:lpstr>Maiandra GD</vt:lpstr>
      <vt:lpstr>Monotype Corsiva</vt:lpstr>
      <vt:lpstr>Symbol</vt:lpstr>
      <vt:lpstr>Times New Roman</vt:lpstr>
      <vt:lpstr>Wingdings</vt:lpstr>
      <vt:lpstr>Wingdings 2</vt:lpstr>
      <vt:lpstr>預設簡報設計</vt:lpstr>
      <vt:lpstr>龍騰四海</vt:lpstr>
      <vt:lpstr>旅程</vt:lpstr>
      <vt:lpstr>方程式</vt:lpstr>
      <vt:lpstr>Microsoft 方程式編輯器 3.0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Academia Sinica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Svetlana</dc:creator>
  <cp:lastModifiedBy>hycheng</cp:lastModifiedBy>
  <cp:revision>1926</cp:revision>
  <cp:lastPrinted>2018-11-23T03:47:44Z</cp:lastPrinted>
  <dcterms:created xsi:type="dcterms:W3CDTF">2003-12-08T15:21:47Z</dcterms:created>
  <dcterms:modified xsi:type="dcterms:W3CDTF">2018-11-26T13:40:55Z</dcterms:modified>
</cp:coreProperties>
</file>