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2" r:id="rId2"/>
    <p:sldId id="307" r:id="rId3"/>
    <p:sldId id="308" r:id="rId4"/>
    <p:sldId id="309" r:id="rId5"/>
    <p:sldId id="310" r:id="rId6"/>
    <p:sldId id="314" r:id="rId7"/>
    <p:sldId id="315" r:id="rId8"/>
    <p:sldId id="323" r:id="rId9"/>
    <p:sldId id="285" r:id="rId10"/>
    <p:sldId id="317" r:id="rId11"/>
    <p:sldId id="330" r:id="rId12"/>
    <p:sldId id="325" r:id="rId13"/>
    <p:sldId id="326" r:id="rId14"/>
    <p:sldId id="266" r:id="rId15"/>
    <p:sldId id="259" r:id="rId16"/>
    <p:sldId id="263" r:id="rId17"/>
    <p:sldId id="267" r:id="rId18"/>
    <p:sldId id="328" r:id="rId19"/>
    <p:sldId id="329" r:id="rId20"/>
    <p:sldId id="331" r:id="rId21"/>
    <p:sldId id="332" r:id="rId22"/>
    <p:sldId id="316" r:id="rId23"/>
    <p:sldId id="318" r:id="rId24"/>
    <p:sldId id="319" r:id="rId25"/>
    <p:sldId id="320" r:id="rId26"/>
    <p:sldId id="321" r:id="rId27"/>
    <p:sldId id="322" r:id="rId28"/>
    <p:sldId id="286" r:id="rId29"/>
    <p:sldId id="287" r:id="rId30"/>
    <p:sldId id="327" r:id="rId31"/>
    <p:sldId id="31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1"/>
    <p:restoredTop sz="94658"/>
  </p:normalViewPr>
  <p:slideViewPr>
    <p:cSldViewPr snapToGrid="0" snapToObjects="1">
      <p:cViewPr varScale="1">
        <p:scale>
          <a:sx n="69" d="100"/>
          <a:sy n="69" d="100"/>
        </p:scale>
        <p:origin x="208" y="6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EA32-E45F-3343-8C83-79C94B881CF2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AF454-0B65-724A-A008-3F174603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F454-0B65-724A-A008-3F174603D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1EC2-7182-6646-A7AE-CF7FECB0F23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FFC3-41B8-BE4D-ADED-5EC0F717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46" y="5662605"/>
            <a:ext cx="2377197" cy="100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099" y="644620"/>
            <a:ext cx="8813800" cy="1862873"/>
          </a:xfrm>
        </p:spPr>
        <p:txBody>
          <a:bodyPr>
            <a:noAutofit/>
          </a:bodyPr>
          <a:lstStyle/>
          <a:p>
            <a:r>
              <a:rPr lang="en-US" sz="4800" dirty="0" err="1"/>
              <a:t>Optimising</a:t>
            </a:r>
            <a:r>
              <a:rPr lang="en-US" sz="4800" dirty="0"/>
              <a:t> inflationary features –</a:t>
            </a:r>
            <a:br>
              <a:rPr lang="en-US" sz="4800" dirty="0"/>
            </a:br>
            <a:r>
              <a:rPr lang="en-US" sz="4800" dirty="0"/>
              <a:t>the Bayesian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66" y="2554014"/>
            <a:ext cx="11855668" cy="425923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Jan </a:t>
            </a:r>
            <a:r>
              <a:rPr lang="en-US" dirty="0" err="1">
                <a:solidFill>
                  <a:schemeClr val="accent1"/>
                </a:solidFill>
              </a:rPr>
              <a:t>Hamann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based on </a:t>
            </a:r>
            <a:r>
              <a:rPr lang="is-IS" sz="1900" b="1" dirty="0">
                <a:solidFill>
                  <a:schemeClr val="accent3"/>
                </a:solidFill>
              </a:rPr>
              <a:t>arXiv:2110.XXXXX</a:t>
            </a:r>
            <a:endParaRPr lang="en-US" sz="1900" dirty="0">
              <a:solidFill>
                <a:schemeClr val="accent3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with 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Julius </a:t>
            </a:r>
            <a:r>
              <a:rPr lang="en-US" sz="2600" dirty="0" err="1">
                <a:solidFill>
                  <a:schemeClr val="accent1"/>
                </a:solidFill>
              </a:rPr>
              <a:t>Wons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AU" sz="1600" dirty="0">
                <a:solidFill>
                  <a:schemeClr val="tx1"/>
                </a:solidFill>
              </a:rPr>
              <a:t>																International Joint Workshop on the SM and Beyond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														NTHU, 14</a:t>
            </a:r>
            <a:r>
              <a:rPr lang="en-US" sz="1600" baseline="30000" dirty="0">
                <a:solidFill>
                  <a:schemeClr val="tx1"/>
                </a:solidFill>
              </a:rPr>
              <a:t>th</a:t>
            </a:r>
            <a:r>
              <a:rPr lang="en-US" sz="1600" dirty="0">
                <a:solidFill>
                  <a:schemeClr val="tx1"/>
                </a:solidFill>
              </a:rPr>
              <a:t>-15</a:t>
            </a:r>
            <a:r>
              <a:rPr lang="en-US" sz="1600" baseline="30000" dirty="0">
                <a:solidFill>
                  <a:schemeClr val="tx1"/>
                </a:solidFill>
              </a:rPr>
              <a:t>th</a:t>
            </a:r>
            <a:r>
              <a:rPr lang="en-US" sz="1600" dirty="0">
                <a:solidFill>
                  <a:schemeClr val="tx1"/>
                </a:solidFill>
              </a:rPr>
              <a:t> October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A98C91-89E3-2141-AA12-3BFB0EEAB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639" r="22413" b="21877"/>
          <a:stretch/>
        </p:blipFill>
        <p:spPr bwMode="auto">
          <a:xfrm>
            <a:off x="5543808" y="4586129"/>
            <a:ext cx="1104383" cy="15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9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1475-3541-C542-B707-4A3E62B9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Bayesian </a:t>
            </a:r>
            <a:r>
              <a:rPr lang="en-US" sz="4800" dirty="0" err="1"/>
              <a:t>optimisation</a:t>
            </a:r>
            <a:endParaRPr lang="en-US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3DD73C-3DEC-EC47-85E7-8902635B7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49" y="1625085"/>
            <a:ext cx="4987725" cy="3606799"/>
          </a:xfrm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Step 1: Regression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Guess the shape of the function based on known function values (``data’’)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48A9F4-64F6-204D-B6A0-03C2018AF6D6}"/>
              </a:ext>
            </a:extLst>
          </p:cNvPr>
          <p:cNvSpPr txBox="1">
            <a:spLocks/>
          </p:cNvSpPr>
          <p:nvPr/>
        </p:nvSpPr>
        <p:spPr>
          <a:xfrm>
            <a:off x="6432428" y="1625085"/>
            <a:ext cx="4987725" cy="3606799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/>
              <a:t>Step 2: Selection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/>
              <a:t>Decide at which point to evaluate the next function value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E5601-B173-1940-B2F3-EE8035B71420}"/>
              </a:ext>
            </a:extLst>
          </p:cNvPr>
          <p:cNvSpPr txBox="1"/>
          <p:nvPr/>
        </p:nvSpPr>
        <p:spPr>
          <a:xfrm>
            <a:off x="1741195" y="5439331"/>
            <a:ext cx="90263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Goal: find global maximum of function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(and learn general shape in the process)</a:t>
            </a:r>
          </a:p>
        </p:txBody>
      </p:sp>
    </p:spTree>
    <p:extLst>
      <p:ext uri="{BB962C8B-B14F-4D97-AF65-F5344CB8AC3E}">
        <p14:creationId xmlns:p14="http://schemas.microsoft.com/office/powerpoint/2010/main" val="13041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1475-3541-C542-B707-4A3E62B9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Bayesian </a:t>
            </a:r>
            <a:r>
              <a:rPr lang="en-US" sz="4800" dirty="0" err="1"/>
              <a:t>optimisation</a:t>
            </a:r>
            <a:endParaRPr lang="en-US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3DD73C-3DEC-EC47-85E7-8902635B7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49" y="1625085"/>
            <a:ext cx="4987725" cy="3606799"/>
          </a:xfrm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Step 1: Regression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Guess the shape of the function based on known function values (``data’’)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48A9F4-64F6-204D-B6A0-03C2018AF6D6}"/>
              </a:ext>
            </a:extLst>
          </p:cNvPr>
          <p:cNvSpPr txBox="1">
            <a:spLocks/>
          </p:cNvSpPr>
          <p:nvPr/>
        </p:nvSpPr>
        <p:spPr>
          <a:xfrm>
            <a:off x="6432428" y="1625085"/>
            <a:ext cx="4987725" cy="3606799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/>
              <a:t>Step 2: Selection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/>
              <a:t>Decide at which point to evaluate the next function value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E5601-B173-1940-B2F3-EE8035B71420}"/>
              </a:ext>
            </a:extLst>
          </p:cNvPr>
          <p:cNvSpPr txBox="1"/>
          <p:nvPr/>
        </p:nvSpPr>
        <p:spPr>
          <a:xfrm>
            <a:off x="1741195" y="5439331"/>
            <a:ext cx="90263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Goal: find global maximum of function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(and learn general shape in the process)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F40CB8-4851-1A41-9422-5D74980DEF89}"/>
              </a:ext>
            </a:extLst>
          </p:cNvPr>
          <p:cNvSpPr txBox="1">
            <a:spLocks/>
          </p:cNvSpPr>
          <p:nvPr/>
        </p:nvSpPr>
        <p:spPr>
          <a:xfrm>
            <a:off x="274472" y="1400732"/>
            <a:ext cx="5664200" cy="4038599"/>
          </a:xfrm>
          <a:prstGeom prst="rect">
            <a:avLst/>
          </a:prstGeom>
          <a:solidFill>
            <a:schemeClr val="bg1">
              <a:alpha val="84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97FA88-CE32-E34C-BC68-25CA10343A2B}"/>
              </a:ext>
            </a:extLst>
          </p:cNvPr>
          <p:cNvSpPr txBox="1">
            <a:spLocks/>
          </p:cNvSpPr>
          <p:nvPr/>
        </p:nvSpPr>
        <p:spPr>
          <a:xfrm>
            <a:off x="6007749" y="1400731"/>
            <a:ext cx="5664200" cy="4038599"/>
          </a:xfrm>
          <a:prstGeom prst="rect">
            <a:avLst/>
          </a:prstGeom>
          <a:solidFill>
            <a:schemeClr val="bg1">
              <a:alpha val="84000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602E7-F1E1-C948-A3C8-505CB5B84DA8}"/>
              </a:ext>
            </a:extLst>
          </p:cNvPr>
          <p:cNvSpPr txBox="1"/>
          <p:nvPr/>
        </p:nvSpPr>
        <p:spPr>
          <a:xfrm>
            <a:off x="337972" y="2357568"/>
            <a:ext cx="553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Gaussian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Process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Regression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26993-8841-A840-B7E2-E65A77DCA44C}"/>
              </a:ext>
            </a:extLst>
          </p:cNvPr>
          <p:cNvSpPr txBox="1"/>
          <p:nvPr/>
        </p:nvSpPr>
        <p:spPr>
          <a:xfrm>
            <a:off x="6134749" y="2696122"/>
            <a:ext cx="553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Acquisition function: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Expected Improvement</a:t>
            </a:r>
          </a:p>
        </p:txBody>
      </p:sp>
    </p:spTree>
    <p:extLst>
      <p:ext uri="{BB962C8B-B14F-4D97-AF65-F5344CB8AC3E}">
        <p14:creationId xmlns:p14="http://schemas.microsoft.com/office/powerpoint/2010/main" val="257444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3D3791-6EEC-204F-B61F-C327D784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Gaussian Process Regression (GPR)</a:t>
            </a:r>
          </a:p>
        </p:txBody>
      </p:sp>
      <p:pic>
        <p:nvPicPr>
          <p:cNvPr id="5" name="Picture 4" descr="example1.eps">
            <a:extLst>
              <a:ext uri="{FF2B5EF4-FFF2-40B4-BE49-F238E27FC236}">
                <a16:creationId xmlns:a16="http://schemas.microsoft.com/office/drawing/2014/main" id="{EF74290D-2039-B54F-8503-F0AA97F11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700" y="344148"/>
            <a:ext cx="5299364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52706-384A-6D41-AA91-4825AC13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258" y="6087814"/>
            <a:ext cx="7185742" cy="88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Data</a:t>
            </a:r>
            <a:r>
              <a:rPr lang="en-US" sz="2800" dirty="0"/>
              <a:t>: (</a:t>
            </a:r>
            <a:r>
              <a:rPr lang="en-US" sz="2800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dirty="0" err="1"/>
              <a:t>,y</a:t>
            </a:r>
            <a:r>
              <a:rPr lang="en-US" sz="2800" i="1" baseline="-25000" dirty="0" err="1"/>
              <a:t>i</a:t>
            </a:r>
            <a:r>
              <a:rPr lang="en-US" sz="2800" dirty="0"/>
              <a:t>)		</a:t>
            </a:r>
            <a:r>
              <a:rPr lang="en-US" sz="2800" dirty="0">
                <a:solidFill>
                  <a:schemeClr val="accent1"/>
                </a:solidFill>
              </a:rPr>
              <a:t>Covariance of the data</a:t>
            </a:r>
            <a:r>
              <a:rPr lang="en-US" sz="2800" dirty="0"/>
              <a:t>: </a:t>
            </a:r>
            <a:r>
              <a:rPr lang="en-US" sz="2800" dirty="0" err="1"/>
              <a:t>Σ</a:t>
            </a:r>
            <a:r>
              <a:rPr lang="en-US" sz="2800" i="1" baseline="-25000" dirty="0" err="1"/>
              <a:t>ij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75891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3D3791-6EEC-204F-B61F-C327D784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Gaussian Process Regression (GPR)</a:t>
            </a:r>
          </a:p>
        </p:txBody>
      </p:sp>
      <p:pic>
        <p:nvPicPr>
          <p:cNvPr id="10" name="Picture 9" descr="example0_li.eps">
            <a:extLst>
              <a:ext uri="{FF2B5EF4-FFF2-40B4-BE49-F238E27FC236}">
                <a16:creationId xmlns:a16="http://schemas.microsoft.com/office/drawing/2014/main" id="{53345DD0-EDFC-5445-BEAF-C7C4D6C0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1700" y="344148"/>
            <a:ext cx="5299364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64D79B-6F8F-4841-ABCE-A4971880CA4B}"/>
              </a:ext>
            </a:extLst>
          </p:cNvPr>
          <p:cNvSpPr txBox="1">
            <a:spLocks/>
          </p:cNvSpPr>
          <p:nvPr/>
        </p:nvSpPr>
        <p:spPr>
          <a:xfrm>
            <a:off x="6713797" y="1721601"/>
            <a:ext cx="2290916" cy="122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2F8D89-5E8A-3B4D-B410-2B7120A8C73D}"/>
              </a:ext>
            </a:extLst>
          </p:cNvPr>
          <p:cNvSpPr txBox="1">
            <a:spLocks/>
          </p:cNvSpPr>
          <p:nvPr/>
        </p:nvSpPr>
        <p:spPr>
          <a:xfrm>
            <a:off x="5481498" y="6005879"/>
            <a:ext cx="2351539" cy="88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Data</a:t>
            </a:r>
            <a:r>
              <a:rPr lang="en-US" sz="2800"/>
              <a:t>: (x</a:t>
            </a:r>
            <a:r>
              <a:rPr lang="en-US" sz="2800" i="1" baseline="-25000"/>
              <a:t>i</a:t>
            </a:r>
            <a:r>
              <a:rPr lang="en-US" sz="2800"/>
              <a:t>,y</a:t>
            </a:r>
            <a:r>
              <a:rPr lang="en-US" sz="2800" i="1" baseline="-25000"/>
              <a:t>i</a:t>
            </a:r>
            <a:r>
              <a:rPr lang="en-US" sz="2800"/>
              <a:t>)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91871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38690"/>
            <a:ext cx="8229600" cy="10133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Imagine for each x, f(x) is a random Gaussian </a:t>
            </a:r>
            <a:r>
              <a:rPr lang="en-US" dirty="0" err="1"/>
              <a:t>variate</a:t>
            </a:r>
            <a:r>
              <a:rPr lang="en-US" dirty="0"/>
              <a:t> drawn from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0042" y="6282897"/>
            <a:ext cx="843944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mean</a:t>
            </a:r>
            <a:endParaRPr lang="en-US" sz="2800" i="1" baseline="-250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35173" y="6225532"/>
            <a:ext cx="1297841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variance</a:t>
            </a:r>
            <a:endParaRPr lang="en-US" sz="2200" i="1" baseline="-250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6182014" y="6078040"/>
            <a:ext cx="159792" cy="204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849807" y="6078039"/>
            <a:ext cx="156479" cy="204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17" y="5639042"/>
            <a:ext cx="1466892" cy="438997"/>
          </a:xfrm>
          <a:prstGeom prst="rect">
            <a:avLst/>
          </a:prstGeom>
        </p:spPr>
      </p:pic>
      <p:pic>
        <p:nvPicPr>
          <p:cNvPr id="16" name="Picture 15" descr="example0_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0097" y="470532"/>
            <a:ext cx="4439955" cy="5745824"/>
          </a:xfrm>
          <a:prstGeom prst="rect">
            <a:avLst/>
          </a:prstGeom>
        </p:spPr>
      </p:pic>
      <p:pic>
        <p:nvPicPr>
          <p:cNvPr id="17" name="Picture 16" descr="gaussia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1100" y="1626195"/>
            <a:ext cx="2153072" cy="2786328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5381002" y="3019360"/>
            <a:ext cx="2043471" cy="1544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65168" y="2867742"/>
            <a:ext cx="4259305" cy="169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65488" y="2941484"/>
            <a:ext cx="2943051" cy="1622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7982138" y="1877290"/>
            <a:ext cx="2046750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draw a sample from</a:t>
            </a:r>
            <a:endParaRPr lang="en-US" sz="2200" i="1" baseline="-25000" dirty="0">
              <a:solidFill>
                <a:schemeClr val="accent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79BE6AB-D646-E14B-A531-EB8609F7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Gaussian Process</a:t>
            </a:r>
          </a:p>
        </p:txBody>
      </p:sp>
    </p:spTree>
    <p:extLst>
      <p:ext uri="{BB962C8B-B14F-4D97-AF65-F5344CB8AC3E}">
        <p14:creationId xmlns:p14="http://schemas.microsoft.com/office/powerpoint/2010/main" val="196783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4752258" y="5505146"/>
            <a:ext cx="1351936" cy="979949"/>
          </a:xfrm>
          <a:custGeom>
            <a:avLst/>
            <a:gdLst>
              <a:gd name="connsiteX0" fmla="*/ 0 w 1351936"/>
              <a:gd name="connsiteY0" fmla="*/ 771108 h 979949"/>
              <a:gd name="connsiteX1" fmla="*/ 139290 w 1351936"/>
              <a:gd name="connsiteY1" fmla="*/ 33689 h 979949"/>
              <a:gd name="connsiteX2" fmla="*/ 188452 w 1351936"/>
              <a:gd name="connsiteY2" fmla="*/ 951366 h 979949"/>
              <a:gd name="connsiteX3" fmla="*/ 229419 w 1351936"/>
              <a:gd name="connsiteY3" fmla="*/ 754721 h 979949"/>
              <a:gd name="connsiteX4" fmla="*/ 303161 w 1351936"/>
              <a:gd name="connsiteY4" fmla="*/ 828463 h 979949"/>
              <a:gd name="connsiteX5" fmla="*/ 417871 w 1351936"/>
              <a:gd name="connsiteY5" fmla="*/ 123818 h 979949"/>
              <a:gd name="connsiteX6" fmla="*/ 467032 w 1351936"/>
              <a:gd name="connsiteY6" fmla="*/ 615431 h 979949"/>
              <a:gd name="connsiteX7" fmla="*/ 516194 w 1351936"/>
              <a:gd name="connsiteY7" fmla="*/ 836656 h 979949"/>
              <a:gd name="connsiteX8" fmla="*/ 696452 w 1351936"/>
              <a:gd name="connsiteY8" fmla="*/ 915 h 979949"/>
              <a:gd name="connsiteX9" fmla="*/ 737419 w 1351936"/>
              <a:gd name="connsiteY9" fmla="*/ 664592 h 979949"/>
              <a:gd name="connsiteX10" fmla="*/ 909484 w 1351936"/>
              <a:gd name="connsiteY10" fmla="*/ 230334 h 979949"/>
              <a:gd name="connsiteX11" fmla="*/ 991419 w 1351936"/>
              <a:gd name="connsiteY11" fmla="*/ 705560 h 979949"/>
              <a:gd name="connsiteX12" fmla="*/ 1114323 w 1351936"/>
              <a:gd name="connsiteY12" fmla="*/ 25495 h 979949"/>
              <a:gd name="connsiteX13" fmla="*/ 1196258 w 1351936"/>
              <a:gd name="connsiteY13" fmla="*/ 197560 h 979949"/>
              <a:gd name="connsiteX14" fmla="*/ 1310968 w 1351936"/>
              <a:gd name="connsiteY14" fmla="*/ 25495 h 979949"/>
              <a:gd name="connsiteX15" fmla="*/ 1351936 w 1351936"/>
              <a:gd name="connsiteY15" fmla="*/ 844850 h 979949"/>
              <a:gd name="connsiteX16" fmla="*/ 1351936 w 1351936"/>
              <a:gd name="connsiteY16" fmla="*/ 844850 h 97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1936" h="979949">
                <a:moveTo>
                  <a:pt x="0" y="771108"/>
                </a:moveTo>
                <a:cubicBezTo>
                  <a:pt x="53940" y="387377"/>
                  <a:pt x="107881" y="3646"/>
                  <a:pt x="139290" y="33689"/>
                </a:cubicBezTo>
                <a:cubicBezTo>
                  <a:pt x="170699" y="63732"/>
                  <a:pt x="173431" y="831194"/>
                  <a:pt x="188452" y="951366"/>
                </a:cubicBezTo>
                <a:cubicBezTo>
                  <a:pt x="203473" y="1071538"/>
                  <a:pt x="210301" y="775205"/>
                  <a:pt x="229419" y="754721"/>
                </a:cubicBezTo>
                <a:cubicBezTo>
                  <a:pt x="248537" y="734237"/>
                  <a:pt x="271752" y="933613"/>
                  <a:pt x="303161" y="828463"/>
                </a:cubicBezTo>
                <a:cubicBezTo>
                  <a:pt x="334570" y="723313"/>
                  <a:pt x="390559" y="159323"/>
                  <a:pt x="417871" y="123818"/>
                </a:cubicBezTo>
                <a:cubicBezTo>
                  <a:pt x="445183" y="88313"/>
                  <a:pt x="450645" y="496625"/>
                  <a:pt x="467032" y="615431"/>
                </a:cubicBezTo>
                <a:cubicBezTo>
                  <a:pt x="483419" y="734237"/>
                  <a:pt x="477957" y="939075"/>
                  <a:pt x="516194" y="836656"/>
                </a:cubicBezTo>
                <a:cubicBezTo>
                  <a:pt x="554431" y="734237"/>
                  <a:pt x="659581" y="29592"/>
                  <a:pt x="696452" y="915"/>
                </a:cubicBezTo>
                <a:cubicBezTo>
                  <a:pt x="733323" y="-27762"/>
                  <a:pt x="701914" y="626356"/>
                  <a:pt x="737419" y="664592"/>
                </a:cubicBezTo>
                <a:cubicBezTo>
                  <a:pt x="772924" y="702828"/>
                  <a:pt x="867151" y="223506"/>
                  <a:pt x="909484" y="230334"/>
                </a:cubicBezTo>
                <a:cubicBezTo>
                  <a:pt x="951817" y="237162"/>
                  <a:pt x="957279" y="739700"/>
                  <a:pt x="991419" y="705560"/>
                </a:cubicBezTo>
                <a:cubicBezTo>
                  <a:pt x="1025559" y="671420"/>
                  <a:pt x="1080183" y="110162"/>
                  <a:pt x="1114323" y="25495"/>
                </a:cubicBezTo>
                <a:cubicBezTo>
                  <a:pt x="1148463" y="-59172"/>
                  <a:pt x="1163484" y="197560"/>
                  <a:pt x="1196258" y="197560"/>
                </a:cubicBezTo>
                <a:cubicBezTo>
                  <a:pt x="1229032" y="197560"/>
                  <a:pt x="1285022" y="-82387"/>
                  <a:pt x="1310968" y="25495"/>
                </a:cubicBezTo>
                <a:cubicBezTo>
                  <a:pt x="1336914" y="133377"/>
                  <a:pt x="1351936" y="844850"/>
                  <a:pt x="1351936" y="844850"/>
                </a:cubicBezTo>
                <a:lnTo>
                  <a:pt x="1351936" y="844850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process is specified by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covariance function: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89" y="2284145"/>
            <a:ext cx="3492500" cy="495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50252" y="2980886"/>
            <a:ext cx="2387602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covariance function</a:t>
            </a:r>
            <a:endParaRPr lang="en-US" sz="2200" i="1" baseline="-25000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36775" y="2779446"/>
            <a:ext cx="1" cy="276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271232" y="4894898"/>
            <a:ext cx="2387602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i="1" dirty="0" err="1">
                <a:solidFill>
                  <a:schemeClr val="accent1"/>
                </a:solidFill>
              </a:rPr>
              <a:t>hyperparameters</a:t>
            </a:r>
            <a:endParaRPr lang="en-US" sz="2200" i="1" baseline="-250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41569" y="4886775"/>
            <a:ext cx="2387602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prior width</a:t>
            </a:r>
            <a:endParaRPr lang="en-US" sz="2200" baseline="-250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970102" y="4878581"/>
            <a:ext cx="2387602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correlation length</a:t>
            </a:r>
            <a:endParaRPr lang="en-US" sz="2200" baseline="-25000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09282" y="4642730"/>
            <a:ext cx="1" cy="276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260358" y="4642730"/>
            <a:ext cx="1" cy="276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24" y="4071229"/>
            <a:ext cx="6362700" cy="5715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703139" y="5402959"/>
            <a:ext cx="0" cy="106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03140" y="6464709"/>
            <a:ext cx="15567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4330295" y="5378307"/>
            <a:ext cx="307259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y</a:t>
            </a:r>
            <a:endParaRPr lang="en-US" sz="2200" baseline="-250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024325" y="6431934"/>
            <a:ext cx="307259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x</a:t>
            </a:r>
            <a:endParaRPr lang="en-US" sz="2200" baseline="-25000" dirty="0"/>
          </a:p>
        </p:txBody>
      </p:sp>
      <p:sp>
        <p:nvSpPr>
          <p:cNvPr id="28" name="Freeform 27"/>
          <p:cNvSpPr/>
          <p:nvPr/>
        </p:nvSpPr>
        <p:spPr>
          <a:xfrm>
            <a:off x="4776840" y="5768078"/>
            <a:ext cx="1384709" cy="410396"/>
          </a:xfrm>
          <a:custGeom>
            <a:avLst/>
            <a:gdLst>
              <a:gd name="connsiteX0" fmla="*/ 0 w 1384709"/>
              <a:gd name="connsiteY0" fmla="*/ 327922 h 410396"/>
              <a:gd name="connsiteX1" fmla="*/ 90129 w 1384709"/>
              <a:gd name="connsiteY1" fmla="*/ 131277 h 410396"/>
              <a:gd name="connsiteX2" fmla="*/ 204838 w 1384709"/>
              <a:gd name="connsiteY2" fmla="*/ 401664 h 410396"/>
              <a:gd name="connsiteX3" fmla="*/ 254000 w 1384709"/>
              <a:gd name="connsiteY3" fmla="*/ 278761 h 410396"/>
              <a:gd name="connsiteX4" fmla="*/ 327742 w 1384709"/>
              <a:gd name="connsiteY4" fmla="*/ 377083 h 410396"/>
              <a:gd name="connsiteX5" fmla="*/ 385096 w 1384709"/>
              <a:gd name="connsiteY5" fmla="*/ 180438 h 410396"/>
              <a:gd name="connsiteX6" fmla="*/ 467032 w 1384709"/>
              <a:gd name="connsiteY6" fmla="*/ 295148 h 410396"/>
              <a:gd name="connsiteX7" fmla="*/ 606322 w 1384709"/>
              <a:gd name="connsiteY7" fmla="*/ 180 h 410396"/>
              <a:gd name="connsiteX8" fmla="*/ 647290 w 1384709"/>
              <a:gd name="connsiteY8" fmla="*/ 344309 h 410396"/>
              <a:gd name="connsiteX9" fmla="*/ 712838 w 1384709"/>
              <a:gd name="connsiteY9" fmla="*/ 221406 h 410396"/>
              <a:gd name="connsiteX10" fmla="*/ 802967 w 1384709"/>
              <a:gd name="connsiteY10" fmla="*/ 360696 h 410396"/>
              <a:gd name="connsiteX11" fmla="*/ 901290 w 1384709"/>
              <a:gd name="connsiteY11" fmla="*/ 229599 h 410396"/>
              <a:gd name="connsiteX12" fmla="*/ 983226 w 1384709"/>
              <a:gd name="connsiteY12" fmla="*/ 172245 h 410396"/>
              <a:gd name="connsiteX13" fmla="*/ 1032387 w 1384709"/>
              <a:gd name="connsiteY13" fmla="*/ 327922 h 410396"/>
              <a:gd name="connsiteX14" fmla="*/ 1122516 w 1384709"/>
              <a:gd name="connsiteY14" fmla="*/ 180438 h 410396"/>
              <a:gd name="connsiteX15" fmla="*/ 1220838 w 1384709"/>
              <a:gd name="connsiteY15" fmla="*/ 409857 h 410396"/>
              <a:gd name="connsiteX16" fmla="*/ 1302774 w 1384709"/>
              <a:gd name="connsiteY16" fmla="*/ 245987 h 410396"/>
              <a:gd name="connsiteX17" fmla="*/ 1384709 w 1384709"/>
              <a:gd name="connsiteY17" fmla="*/ 311535 h 4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4709" h="410396">
                <a:moveTo>
                  <a:pt x="0" y="327922"/>
                </a:moveTo>
                <a:cubicBezTo>
                  <a:pt x="27994" y="223454"/>
                  <a:pt x="55989" y="118987"/>
                  <a:pt x="90129" y="131277"/>
                </a:cubicBezTo>
                <a:cubicBezTo>
                  <a:pt x="124269" y="143567"/>
                  <a:pt x="177526" y="377083"/>
                  <a:pt x="204838" y="401664"/>
                </a:cubicBezTo>
                <a:cubicBezTo>
                  <a:pt x="232150" y="426245"/>
                  <a:pt x="233516" y="282858"/>
                  <a:pt x="254000" y="278761"/>
                </a:cubicBezTo>
                <a:cubicBezTo>
                  <a:pt x="274484" y="274664"/>
                  <a:pt x="305893" y="393470"/>
                  <a:pt x="327742" y="377083"/>
                </a:cubicBezTo>
                <a:cubicBezTo>
                  <a:pt x="349591" y="360696"/>
                  <a:pt x="361881" y="194094"/>
                  <a:pt x="385096" y="180438"/>
                </a:cubicBezTo>
                <a:cubicBezTo>
                  <a:pt x="408311" y="166782"/>
                  <a:pt x="430161" y="325191"/>
                  <a:pt x="467032" y="295148"/>
                </a:cubicBezTo>
                <a:cubicBezTo>
                  <a:pt x="503903" y="265105"/>
                  <a:pt x="576279" y="-8013"/>
                  <a:pt x="606322" y="180"/>
                </a:cubicBezTo>
                <a:cubicBezTo>
                  <a:pt x="636365" y="8373"/>
                  <a:pt x="629537" y="307438"/>
                  <a:pt x="647290" y="344309"/>
                </a:cubicBezTo>
                <a:cubicBezTo>
                  <a:pt x="665043" y="381180"/>
                  <a:pt x="686892" y="218675"/>
                  <a:pt x="712838" y="221406"/>
                </a:cubicBezTo>
                <a:cubicBezTo>
                  <a:pt x="738784" y="224137"/>
                  <a:pt x="771558" y="359331"/>
                  <a:pt x="802967" y="360696"/>
                </a:cubicBezTo>
                <a:cubicBezTo>
                  <a:pt x="834376" y="362062"/>
                  <a:pt x="871247" y="261007"/>
                  <a:pt x="901290" y="229599"/>
                </a:cubicBezTo>
                <a:cubicBezTo>
                  <a:pt x="931333" y="198191"/>
                  <a:pt x="961377" y="155858"/>
                  <a:pt x="983226" y="172245"/>
                </a:cubicBezTo>
                <a:cubicBezTo>
                  <a:pt x="1005075" y="188632"/>
                  <a:pt x="1009172" y="326557"/>
                  <a:pt x="1032387" y="327922"/>
                </a:cubicBezTo>
                <a:cubicBezTo>
                  <a:pt x="1055602" y="329287"/>
                  <a:pt x="1091107" y="166782"/>
                  <a:pt x="1122516" y="180438"/>
                </a:cubicBezTo>
                <a:cubicBezTo>
                  <a:pt x="1153925" y="194094"/>
                  <a:pt x="1190795" y="398932"/>
                  <a:pt x="1220838" y="409857"/>
                </a:cubicBezTo>
                <a:cubicBezTo>
                  <a:pt x="1250881" y="420782"/>
                  <a:pt x="1275462" y="262374"/>
                  <a:pt x="1302774" y="245987"/>
                </a:cubicBezTo>
                <a:cubicBezTo>
                  <a:pt x="1330086" y="229600"/>
                  <a:pt x="1384709" y="311535"/>
                  <a:pt x="1384709" y="311535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410699" y="5402959"/>
            <a:ext cx="0" cy="106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410700" y="6464709"/>
            <a:ext cx="15567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8037855" y="5378307"/>
            <a:ext cx="307259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y</a:t>
            </a:r>
            <a:endParaRPr lang="en-US" sz="2200" baseline="-250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731885" y="6431934"/>
            <a:ext cx="307259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x</a:t>
            </a:r>
            <a:endParaRPr lang="en-US" sz="2200" baseline="-25000" dirty="0"/>
          </a:p>
        </p:txBody>
      </p:sp>
      <p:sp>
        <p:nvSpPr>
          <p:cNvPr id="44" name="Freeform 43"/>
          <p:cNvSpPr/>
          <p:nvPr/>
        </p:nvSpPr>
        <p:spPr>
          <a:xfrm>
            <a:off x="8484400" y="5768078"/>
            <a:ext cx="1384709" cy="410396"/>
          </a:xfrm>
          <a:custGeom>
            <a:avLst/>
            <a:gdLst>
              <a:gd name="connsiteX0" fmla="*/ 0 w 1384709"/>
              <a:gd name="connsiteY0" fmla="*/ 327922 h 410396"/>
              <a:gd name="connsiteX1" fmla="*/ 90129 w 1384709"/>
              <a:gd name="connsiteY1" fmla="*/ 131277 h 410396"/>
              <a:gd name="connsiteX2" fmla="*/ 204838 w 1384709"/>
              <a:gd name="connsiteY2" fmla="*/ 401664 h 410396"/>
              <a:gd name="connsiteX3" fmla="*/ 254000 w 1384709"/>
              <a:gd name="connsiteY3" fmla="*/ 278761 h 410396"/>
              <a:gd name="connsiteX4" fmla="*/ 327742 w 1384709"/>
              <a:gd name="connsiteY4" fmla="*/ 377083 h 410396"/>
              <a:gd name="connsiteX5" fmla="*/ 385096 w 1384709"/>
              <a:gd name="connsiteY5" fmla="*/ 180438 h 410396"/>
              <a:gd name="connsiteX6" fmla="*/ 467032 w 1384709"/>
              <a:gd name="connsiteY6" fmla="*/ 295148 h 410396"/>
              <a:gd name="connsiteX7" fmla="*/ 606322 w 1384709"/>
              <a:gd name="connsiteY7" fmla="*/ 180 h 410396"/>
              <a:gd name="connsiteX8" fmla="*/ 647290 w 1384709"/>
              <a:gd name="connsiteY8" fmla="*/ 344309 h 410396"/>
              <a:gd name="connsiteX9" fmla="*/ 712838 w 1384709"/>
              <a:gd name="connsiteY9" fmla="*/ 221406 h 410396"/>
              <a:gd name="connsiteX10" fmla="*/ 802967 w 1384709"/>
              <a:gd name="connsiteY10" fmla="*/ 360696 h 410396"/>
              <a:gd name="connsiteX11" fmla="*/ 901290 w 1384709"/>
              <a:gd name="connsiteY11" fmla="*/ 229599 h 410396"/>
              <a:gd name="connsiteX12" fmla="*/ 983226 w 1384709"/>
              <a:gd name="connsiteY12" fmla="*/ 172245 h 410396"/>
              <a:gd name="connsiteX13" fmla="*/ 1032387 w 1384709"/>
              <a:gd name="connsiteY13" fmla="*/ 327922 h 410396"/>
              <a:gd name="connsiteX14" fmla="*/ 1122516 w 1384709"/>
              <a:gd name="connsiteY14" fmla="*/ 180438 h 410396"/>
              <a:gd name="connsiteX15" fmla="*/ 1220838 w 1384709"/>
              <a:gd name="connsiteY15" fmla="*/ 409857 h 410396"/>
              <a:gd name="connsiteX16" fmla="*/ 1302774 w 1384709"/>
              <a:gd name="connsiteY16" fmla="*/ 245987 h 410396"/>
              <a:gd name="connsiteX17" fmla="*/ 1384709 w 1384709"/>
              <a:gd name="connsiteY17" fmla="*/ 311535 h 4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4709" h="410396">
                <a:moveTo>
                  <a:pt x="0" y="327922"/>
                </a:moveTo>
                <a:cubicBezTo>
                  <a:pt x="27994" y="223454"/>
                  <a:pt x="55989" y="118987"/>
                  <a:pt x="90129" y="131277"/>
                </a:cubicBezTo>
                <a:cubicBezTo>
                  <a:pt x="124269" y="143567"/>
                  <a:pt x="177526" y="377083"/>
                  <a:pt x="204838" y="401664"/>
                </a:cubicBezTo>
                <a:cubicBezTo>
                  <a:pt x="232150" y="426245"/>
                  <a:pt x="233516" y="282858"/>
                  <a:pt x="254000" y="278761"/>
                </a:cubicBezTo>
                <a:cubicBezTo>
                  <a:pt x="274484" y="274664"/>
                  <a:pt x="305893" y="393470"/>
                  <a:pt x="327742" y="377083"/>
                </a:cubicBezTo>
                <a:cubicBezTo>
                  <a:pt x="349591" y="360696"/>
                  <a:pt x="361881" y="194094"/>
                  <a:pt x="385096" y="180438"/>
                </a:cubicBezTo>
                <a:cubicBezTo>
                  <a:pt x="408311" y="166782"/>
                  <a:pt x="430161" y="325191"/>
                  <a:pt x="467032" y="295148"/>
                </a:cubicBezTo>
                <a:cubicBezTo>
                  <a:pt x="503903" y="265105"/>
                  <a:pt x="576279" y="-8013"/>
                  <a:pt x="606322" y="180"/>
                </a:cubicBezTo>
                <a:cubicBezTo>
                  <a:pt x="636365" y="8373"/>
                  <a:pt x="629537" y="307438"/>
                  <a:pt x="647290" y="344309"/>
                </a:cubicBezTo>
                <a:cubicBezTo>
                  <a:pt x="665043" y="381180"/>
                  <a:pt x="686892" y="218675"/>
                  <a:pt x="712838" y="221406"/>
                </a:cubicBezTo>
                <a:cubicBezTo>
                  <a:pt x="738784" y="224137"/>
                  <a:pt x="771558" y="359331"/>
                  <a:pt x="802967" y="360696"/>
                </a:cubicBezTo>
                <a:cubicBezTo>
                  <a:pt x="834376" y="362062"/>
                  <a:pt x="871247" y="261007"/>
                  <a:pt x="901290" y="229599"/>
                </a:cubicBezTo>
                <a:cubicBezTo>
                  <a:pt x="931333" y="198191"/>
                  <a:pt x="961377" y="155858"/>
                  <a:pt x="983226" y="172245"/>
                </a:cubicBezTo>
                <a:cubicBezTo>
                  <a:pt x="1005075" y="188632"/>
                  <a:pt x="1009172" y="326557"/>
                  <a:pt x="1032387" y="327922"/>
                </a:cubicBezTo>
                <a:cubicBezTo>
                  <a:pt x="1055602" y="329287"/>
                  <a:pt x="1091107" y="166782"/>
                  <a:pt x="1122516" y="180438"/>
                </a:cubicBezTo>
                <a:cubicBezTo>
                  <a:pt x="1153925" y="194094"/>
                  <a:pt x="1190795" y="398932"/>
                  <a:pt x="1220838" y="409857"/>
                </a:cubicBezTo>
                <a:cubicBezTo>
                  <a:pt x="1250881" y="420782"/>
                  <a:pt x="1275462" y="262374"/>
                  <a:pt x="1302774" y="245987"/>
                </a:cubicBezTo>
                <a:cubicBezTo>
                  <a:pt x="1330086" y="229600"/>
                  <a:pt x="1384709" y="311535"/>
                  <a:pt x="1384709" y="311535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480324" y="5800574"/>
            <a:ext cx="1384709" cy="437995"/>
          </a:xfrm>
          <a:custGeom>
            <a:avLst/>
            <a:gdLst>
              <a:gd name="connsiteX0" fmla="*/ 0 w 1384709"/>
              <a:gd name="connsiteY0" fmla="*/ 360975 h 437995"/>
              <a:gd name="connsiteX1" fmla="*/ 368709 w 1384709"/>
              <a:gd name="connsiteY1" fmla="*/ 459 h 437995"/>
              <a:gd name="connsiteX2" fmla="*/ 663677 w 1384709"/>
              <a:gd name="connsiteY2" fmla="*/ 426524 h 437995"/>
              <a:gd name="connsiteX3" fmla="*/ 942258 w 1384709"/>
              <a:gd name="connsiteY3" fmla="*/ 320008 h 437995"/>
              <a:gd name="connsiteX4" fmla="*/ 1073354 w 1384709"/>
              <a:gd name="connsiteY4" fmla="*/ 360975 h 437995"/>
              <a:gd name="connsiteX5" fmla="*/ 1384709 w 1384709"/>
              <a:gd name="connsiteY5" fmla="*/ 41427 h 437995"/>
              <a:gd name="connsiteX6" fmla="*/ 1384709 w 1384709"/>
              <a:gd name="connsiteY6" fmla="*/ 41427 h 43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709" h="437995">
                <a:moveTo>
                  <a:pt x="0" y="360975"/>
                </a:moveTo>
                <a:cubicBezTo>
                  <a:pt x="129048" y="175254"/>
                  <a:pt x="258096" y="-10466"/>
                  <a:pt x="368709" y="459"/>
                </a:cubicBezTo>
                <a:cubicBezTo>
                  <a:pt x="479322" y="11384"/>
                  <a:pt x="568086" y="373266"/>
                  <a:pt x="663677" y="426524"/>
                </a:cubicBezTo>
                <a:cubicBezTo>
                  <a:pt x="759269" y="479782"/>
                  <a:pt x="873979" y="330933"/>
                  <a:pt x="942258" y="320008"/>
                </a:cubicBezTo>
                <a:cubicBezTo>
                  <a:pt x="1010537" y="309083"/>
                  <a:pt x="999612" y="407405"/>
                  <a:pt x="1073354" y="360975"/>
                </a:cubicBezTo>
                <a:cubicBezTo>
                  <a:pt x="1147096" y="314545"/>
                  <a:pt x="1384709" y="41427"/>
                  <a:pt x="1384709" y="41427"/>
                </a:cubicBezTo>
                <a:lnTo>
                  <a:pt x="1384709" y="41427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366416" y="5719381"/>
            <a:ext cx="1827132" cy="769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larger</a:t>
            </a:r>
            <a:r>
              <a:rPr lang="en-US" sz="2200" dirty="0"/>
              <a:t>/</a:t>
            </a:r>
            <a:r>
              <a:rPr lang="en-US" sz="2200" dirty="0">
                <a:solidFill>
                  <a:schemeClr val="tx2"/>
                </a:solidFill>
              </a:rPr>
              <a:t>smaller</a:t>
            </a:r>
          </a:p>
          <a:p>
            <a:pPr marL="0" indent="0" algn="ctr">
              <a:buNone/>
            </a:pPr>
            <a:r>
              <a:rPr lang="en-US" sz="2200" i="1" dirty="0"/>
              <a:t>A </a:t>
            </a:r>
            <a:r>
              <a:rPr lang="en-US" sz="2200" dirty="0"/>
              <a:t>and </a:t>
            </a:r>
            <a:r>
              <a:rPr lang="en-US" sz="2200" i="1" dirty="0"/>
              <a:t>L</a:t>
            </a:r>
            <a:endParaRPr lang="en-US" sz="2200" i="1" baseline="-250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879690-F614-D747-B71B-966CE6C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Gaussian Process</a:t>
            </a:r>
          </a:p>
        </p:txBody>
      </p:sp>
    </p:spTree>
    <p:extLst>
      <p:ext uri="{BB962C8B-B14F-4D97-AF65-F5344CB8AC3E}">
        <p14:creationId xmlns:p14="http://schemas.microsoft.com/office/powerpoint/2010/main" val="143658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535" y="2057399"/>
            <a:ext cx="8522929" cy="4525963"/>
          </a:xfrm>
        </p:spPr>
        <p:txBody>
          <a:bodyPr/>
          <a:lstStyle/>
          <a:p>
            <a:r>
              <a:rPr lang="en-US" dirty="0"/>
              <a:t>Take function space generated by Gaussian process GP as </a:t>
            </a:r>
            <a:r>
              <a:rPr lang="en-US" i="1" dirty="0">
                <a:solidFill>
                  <a:schemeClr val="accent2"/>
                </a:solidFill>
              </a:rPr>
              <a:t>prior probability distribution</a:t>
            </a:r>
            <a:r>
              <a:rPr lang="en-US" dirty="0"/>
              <a:t> for f</a:t>
            </a:r>
            <a:endParaRPr lang="en-US" i="1" dirty="0">
              <a:solidFill>
                <a:schemeClr val="accent2"/>
              </a:solidFill>
            </a:endParaRPr>
          </a:p>
          <a:p>
            <a:r>
              <a:rPr lang="en-US" dirty="0"/>
              <a:t>Consider data (</a:t>
            </a:r>
            <a:r>
              <a:rPr lang="en-US" dirty="0" err="1"/>
              <a:t>x</a:t>
            </a:r>
            <a:r>
              <a:rPr lang="en-US" i="1" baseline="-25000" dirty="0" err="1"/>
              <a:t>i</a:t>
            </a:r>
            <a:r>
              <a:rPr lang="en-US" dirty="0" err="1"/>
              <a:t>,y</a:t>
            </a:r>
            <a:r>
              <a:rPr lang="en-US" i="1" baseline="-25000" dirty="0" err="1"/>
              <a:t>i</a:t>
            </a:r>
            <a:r>
              <a:rPr lang="en-US" dirty="0"/>
              <a:t>) as condition</a:t>
            </a:r>
          </a:p>
          <a:p>
            <a:r>
              <a:rPr lang="en-US" dirty="0"/>
              <a:t>GP|(</a:t>
            </a:r>
            <a:r>
              <a:rPr lang="en-US" dirty="0" err="1"/>
              <a:t>x</a:t>
            </a:r>
            <a:r>
              <a:rPr lang="en-US" i="1" baseline="-25000" dirty="0" err="1"/>
              <a:t>i</a:t>
            </a:r>
            <a:r>
              <a:rPr lang="en-US" dirty="0" err="1"/>
              <a:t>,y</a:t>
            </a:r>
            <a:r>
              <a:rPr lang="en-US" i="1" baseline="-25000" dirty="0" err="1"/>
              <a:t>i</a:t>
            </a:r>
            <a:r>
              <a:rPr lang="en-US" dirty="0"/>
              <a:t>) is the </a:t>
            </a:r>
            <a:r>
              <a:rPr lang="en-US" i="1" dirty="0">
                <a:solidFill>
                  <a:schemeClr val="accent2"/>
                </a:solidFill>
              </a:rPr>
              <a:t>posterior probability distribution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for f </a:t>
            </a:r>
            <a:r>
              <a:rPr lang="en-US" sz="2400" dirty="0"/>
              <a:t>(this is still an infinite space of functions, but one can now evaluate, e.g., expectation value and covariance)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651C13-D54F-174E-9E20-077A1628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Gaussian Process Regression (GPR)</a:t>
            </a:r>
          </a:p>
        </p:txBody>
      </p:sp>
    </p:spTree>
    <p:extLst>
      <p:ext uri="{BB962C8B-B14F-4D97-AF65-F5344CB8AC3E}">
        <p14:creationId xmlns:p14="http://schemas.microsoft.com/office/powerpoint/2010/main" val="290468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1877" y="2005923"/>
            <a:ext cx="1030768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Input</a:t>
            </a:r>
            <a:endParaRPr lang="en-US" sz="2200" baseline="-2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3549" y="5337420"/>
            <a:ext cx="1030768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Output</a:t>
            </a:r>
            <a:endParaRPr lang="en-US" sz="2200" baseline="-25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57301" y="1466637"/>
            <a:ext cx="5973087" cy="1638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Data</a:t>
            </a:r>
            <a:r>
              <a:rPr lang="en-US" sz="2400" dirty="0"/>
              <a:t>: (</a:t>
            </a:r>
            <a:r>
              <a:rPr lang="en-US" sz="2400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dirty="0" err="1"/>
              <a:t>,y</a:t>
            </a:r>
            <a:r>
              <a:rPr lang="en-US" sz="2400" i="1" baseline="-25000" dirty="0" err="1"/>
              <a:t>i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Covariance of the data</a:t>
            </a:r>
            <a:r>
              <a:rPr lang="en-US" sz="2400" dirty="0"/>
              <a:t>: </a:t>
            </a:r>
            <a:r>
              <a:rPr lang="en-US" sz="2400" dirty="0" err="1"/>
              <a:t>Σ</a:t>
            </a:r>
            <a:r>
              <a:rPr lang="en-US" sz="2400" i="1" baseline="-25000" dirty="0" err="1"/>
              <a:t>ij</a:t>
            </a:r>
            <a:endParaRPr lang="en-US" sz="2400" i="1" baseline="-250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Covariance function</a:t>
            </a:r>
            <a:r>
              <a:rPr lang="en-US" sz="2400" dirty="0"/>
              <a:t>: K(</a:t>
            </a:r>
            <a:r>
              <a:rPr lang="en-US" sz="2400" dirty="0" err="1"/>
              <a:t>x,x</a:t>
            </a:r>
            <a:r>
              <a:rPr lang="en-US" sz="2400" dirty="0"/>
              <a:t>’)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Test values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*</a:t>
            </a:r>
            <a:endParaRPr lang="en-US" sz="24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7301" y="4896473"/>
            <a:ext cx="5973087" cy="163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Target means</a:t>
            </a:r>
            <a:r>
              <a:rPr lang="en-US" sz="2400" dirty="0"/>
              <a:t>: f(x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*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Covariance of the targets</a:t>
            </a:r>
            <a:r>
              <a:rPr lang="en-US" sz="2400" dirty="0"/>
              <a:t>: </a:t>
            </a:r>
            <a:r>
              <a:rPr lang="en-US" sz="2400" dirty="0" err="1"/>
              <a:t>Σ</a:t>
            </a:r>
            <a:r>
              <a:rPr lang="en-US" sz="2400" i="1" baseline="-25000" dirty="0" err="1"/>
              <a:t>ij</a:t>
            </a:r>
            <a:r>
              <a:rPr lang="en-US" sz="2400" i="1" baseline="30000" dirty="0"/>
              <a:t>*</a:t>
            </a:r>
            <a:endParaRPr lang="en-US" sz="2400" i="1" baseline="-250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Marginal likelihood</a:t>
            </a:r>
            <a:r>
              <a:rPr lang="en-US" sz="2400" dirty="0"/>
              <a:t>: E(</a:t>
            </a:r>
            <a:r>
              <a:rPr lang="en-US" sz="2400" dirty="0" err="1"/>
              <a:t>h,</a:t>
            </a:r>
            <a:r>
              <a:rPr lang="en-US" sz="2400" u="sng" dirty="0" err="1"/>
              <a:t>y</a:t>
            </a:r>
            <a:r>
              <a:rPr lang="en-US" sz="2400" dirty="0" err="1"/>
              <a:t>|</a:t>
            </a:r>
            <a:r>
              <a:rPr lang="en-US" sz="2400" u="sng" dirty="0" err="1"/>
              <a:t>x</a:t>
            </a:r>
            <a:r>
              <a:rPr lang="en-US" sz="2400" dirty="0"/>
              <a:t>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972324" y="1941871"/>
            <a:ext cx="188451" cy="7538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08271" y="2141939"/>
            <a:ext cx="2123788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</a:rPr>
              <a:t>hyperparameters</a:t>
            </a:r>
            <a:r>
              <a:rPr lang="en-US" sz="2200" dirty="0"/>
              <a:t>: h</a:t>
            </a:r>
            <a:endParaRPr lang="en-US" sz="2200" baseline="-25000" dirty="0"/>
          </a:p>
        </p:txBody>
      </p:sp>
      <p:sp>
        <p:nvSpPr>
          <p:cNvPr id="10" name="Down Arrow 9"/>
          <p:cNvSpPr/>
          <p:nvPr/>
        </p:nvSpPr>
        <p:spPr>
          <a:xfrm>
            <a:off x="2916900" y="2793994"/>
            <a:ext cx="417871" cy="2343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16899" y="3547952"/>
            <a:ext cx="2123788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straightforward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linear algebra</a:t>
            </a:r>
            <a:endParaRPr lang="en-US" sz="2200" baseline="-25000" dirty="0">
              <a:solidFill>
                <a:schemeClr val="accent2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443844" y="5861799"/>
            <a:ext cx="159074" cy="863735"/>
          </a:xfrm>
          <a:prstGeom prst="rightBrace">
            <a:avLst>
              <a:gd name="adj1" fmla="val 89102"/>
              <a:gd name="adj2" fmla="val 50000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30518" y="6358204"/>
            <a:ext cx="2123788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i="1" dirty="0"/>
              <a:t>probability of the model given the data</a:t>
            </a:r>
            <a:endParaRPr lang="en-US" sz="2200" i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15547" y="5006245"/>
            <a:ext cx="72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3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1877" y="2005923"/>
            <a:ext cx="1030768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Input</a:t>
            </a:r>
            <a:endParaRPr lang="en-US" sz="2200" baseline="-25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3549" y="5337420"/>
            <a:ext cx="1030768" cy="52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Output</a:t>
            </a:r>
            <a:endParaRPr lang="en-US" sz="2200" baseline="-25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57301" y="1466637"/>
            <a:ext cx="5973087" cy="1638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Data</a:t>
            </a:r>
            <a:r>
              <a:rPr lang="en-US" sz="2400" dirty="0"/>
              <a:t>: (</a:t>
            </a:r>
            <a:r>
              <a:rPr lang="en-US" sz="2400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dirty="0" err="1"/>
              <a:t>,y</a:t>
            </a:r>
            <a:r>
              <a:rPr lang="en-US" sz="2400" i="1" baseline="-25000" dirty="0" err="1"/>
              <a:t>i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Covariance of the data</a:t>
            </a:r>
            <a:r>
              <a:rPr lang="en-US" sz="2400" dirty="0"/>
              <a:t>: </a:t>
            </a:r>
            <a:r>
              <a:rPr lang="en-US" sz="2400" dirty="0" err="1"/>
              <a:t>Σ</a:t>
            </a:r>
            <a:r>
              <a:rPr lang="en-US" sz="2400" i="1" baseline="-25000" dirty="0" err="1"/>
              <a:t>ij</a:t>
            </a:r>
            <a:endParaRPr lang="en-US" sz="2400" i="1" baseline="-250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Covariance function</a:t>
            </a:r>
            <a:r>
              <a:rPr lang="en-US" sz="2400" dirty="0"/>
              <a:t>: K(</a:t>
            </a:r>
            <a:r>
              <a:rPr lang="en-US" sz="2400" dirty="0" err="1"/>
              <a:t>x,x</a:t>
            </a:r>
            <a:r>
              <a:rPr lang="en-US" sz="2400" dirty="0"/>
              <a:t>’)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Test values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*</a:t>
            </a:r>
            <a:endParaRPr lang="en-US" sz="24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7301" y="4896473"/>
            <a:ext cx="5973087" cy="163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Target means</a:t>
            </a:r>
            <a:r>
              <a:rPr lang="en-US" sz="2400" dirty="0"/>
              <a:t>: f(x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*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Covariance of the targets</a:t>
            </a:r>
            <a:r>
              <a:rPr lang="en-US" sz="2400" dirty="0"/>
              <a:t>: </a:t>
            </a:r>
            <a:r>
              <a:rPr lang="en-US" sz="2400" dirty="0" err="1"/>
              <a:t>Σ</a:t>
            </a:r>
            <a:r>
              <a:rPr lang="en-US" sz="2400" i="1" baseline="-25000" dirty="0" err="1"/>
              <a:t>ij</a:t>
            </a:r>
            <a:r>
              <a:rPr lang="en-US" sz="2400" i="1" baseline="30000" dirty="0"/>
              <a:t>*</a:t>
            </a:r>
            <a:endParaRPr lang="en-US" sz="2400" i="1" baseline="-250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Marginal likelihood</a:t>
            </a:r>
            <a:r>
              <a:rPr lang="en-US" sz="2400" dirty="0"/>
              <a:t>: E(</a:t>
            </a:r>
            <a:r>
              <a:rPr lang="en-US" sz="2400" dirty="0" err="1"/>
              <a:t>h,</a:t>
            </a:r>
            <a:r>
              <a:rPr lang="en-US" sz="2400" u="sng" dirty="0" err="1"/>
              <a:t>y</a:t>
            </a:r>
            <a:r>
              <a:rPr lang="en-US" sz="2400" dirty="0" err="1"/>
              <a:t>|</a:t>
            </a:r>
            <a:r>
              <a:rPr lang="en-US" sz="2400" u="sng" dirty="0" err="1"/>
              <a:t>x</a:t>
            </a:r>
            <a:r>
              <a:rPr lang="en-US" sz="2400" dirty="0"/>
              <a:t>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972324" y="1941871"/>
            <a:ext cx="188451" cy="7538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08271" y="2141939"/>
            <a:ext cx="2123788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</a:rPr>
              <a:t>hyperparameters</a:t>
            </a:r>
            <a:r>
              <a:rPr lang="en-US" sz="2200" dirty="0"/>
              <a:t>: h</a:t>
            </a:r>
            <a:endParaRPr lang="en-US" sz="2200" baseline="-25000" dirty="0"/>
          </a:p>
        </p:txBody>
      </p:sp>
      <p:sp>
        <p:nvSpPr>
          <p:cNvPr id="10" name="Down Arrow 9"/>
          <p:cNvSpPr/>
          <p:nvPr/>
        </p:nvSpPr>
        <p:spPr>
          <a:xfrm>
            <a:off x="2916900" y="2793994"/>
            <a:ext cx="417871" cy="2343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16899" y="3547952"/>
            <a:ext cx="2123788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straightforward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2"/>
                </a:solidFill>
              </a:rPr>
              <a:t>linear algebra</a:t>
            </a:r>
            <a:endParaRPr lang="en-US" sz="2200" baseline="-25000" dirty="0">
              <a:solidFill>
                <a:schemeClr val="accent2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443844" y="5861799"/>
            <a:ext cx="159074" cy="863735"/>
          </a:xfrm>
          <a:prstGeom prst="rightBrace">
            <a:avLst>
              <a:gd name="adj1" fmla="val 89102"/>
              <a:gd name="adj2" fmla="val 50000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30518" y="6358204"/>
            <a:ext cx="2123788" cy="524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i="1" dirty="0"/>
              <a:t>probability of the model given the data</a:t>
            </a:r>
            <a:endParaRPr lang="en-US" sz="2200" i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15547" y="5006245"/>
            <a:ext cx="72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B60A56-4788-2F42-AA99-8C8F10755996}"/>
              </a:ext>
            </a:extLst>
          </p:cNvPr>
          <p:cNvSpPr txBox="1">
            <a:spLocks/>
          </p:cNvSpPr>
          <p:nvPr/>
        </p:nvSpPr>
        <p:spPr>
          <a:xfrm>
            <a:off x="1982806" y="1428513"/>
            <a:ext cx="8691414" cy="4433286"/>
          </a:xfrm>
          <a:prstGeom prst="rect">
            <a:avLst/>
          </a:prstGeom>
          <a:solidFill>
            <a:schemeClr val="bg1">
              <a:alpha val="75466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88F9EA-5246-8C42-B2F3-3DB3459EAA3A}"/>
              </a:ext>
            </a:extLst>
          </p:cNvPr>
          <p:cNvSpPr txBox="1">
            <a:spLocks/>
          </p:cNvSpPr>
          <p:nvPr/>
        </p:nvSpPr>
        <p:spPr>
          <a:xfrm>
            <a:off x="6630518" y="1855838"/>
            <a:ext cx="4987725" cy="3606799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err="1"/>
              <a:t>Maximise</a:t>
            </a:r>
            <a:r>
              <a:rPr lang="en-US" sz="4000" dirty="0"/>
              <a:t> marginal likelihood as function of hyperparameters</a:t>
            </a:r>
          </a:p>
          <a:p>
            <a:pPr marL="0" indent="0" algn="ctr">
              <a:buFont typeface="Arial"/>
              <a:buNone/>
            </a:pPr>
            <a:r>
              <a:rPr lang="en-US" sz="4000" dirty="0"/>
              <a:t>=</a:t>
            </a:r>
          </a:p>
          <a:p>
            <a:pPr marL="0" indent="0" algn="ctr">
              <a:buFont typeface="Arial"/>
              <a:buNone/>
            </a:pPr>
            <a:r>
              <a:rPr lang="en-US" sz="4000" i="1" dirty="0">
                <a:solidFill>
                  <a:schemeClr val="accent2"/>
                </a:solidFill>
              </a:rPr>
              <a:t>Let the data decide on the most appropriate Gaussian process!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D5A22A-CAE8-3945-9846-329A871A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Gaussian Process Regression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8B0EF2F-E16B-D645-96B1-0087F159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70" y="1697505"/>
            <a:ext cx="8480659" cy="38562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307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2459069" y="1968691"/>
            <a:ext cx="10972445" cy="4187866"/>
            <a:chOff x="4498895" y="1791966"/>
            <a:chExt cx="5162851" cy="1970512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367791" y="2616865"/>
              <a:ext cx="165138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192690" y="3443352"/>
              <a:ext cx="22153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6371899" y="2019133"/>
              <a:ext cx="2029889" cy="1460073"/>
            </a:xfrm>
            <a:custGeom>
              <a:avLst/>
              <a:gdLst>
                <a:gd name="connsiteX0" fmla="*/ 0 w 2029889"/>
                <a:gd name="connsiteY0" fmla="*/ 0 h 1460073"/>
                <a:gd name="connsiteX1" fmla="*/ 1161487 w 2029889"/>
                <a:gd name="connsiteY1" fmla="*/ 303956 h 1460073"/>
                <a:gd name="connsiteX2" fmla="*/ 1497993 w 2029889"/>
                <a:gd name="connsiteY2" fmla="*/ 1259245 h 1460073"/>
                <a:gd name="connsiteX3" fmla="*/ 1780223 w 2029889"/>
                <a:gd name="connsiteY3" fmla="*/ 1335234 h 1460073"/>
                <a:gd name="connsiteX4" fmla="*/ 1997324 w 2029889"/>
                <a:gd name="connsiteY4" fmla="*/ 510212 h 1460073"/>
                <a:gd name="connsiteX5" fmla="*/ 1975614 w 2029889"/>
                <a:gd name="connsiteY5" fmla="*/ 521067 h 146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9889" h="1460073">
                  <a:moveTo>
                    <a:pt x="0" y="0"/>
                  </a:moveTo>
                  <a:cubicBezTo>
                    <a:pt x="455911" y="47041"/>
                    <a:pt x="911822" y="94082"/>
                    <a:pt x="1161487" y="303956"/>
                  </a:cubicBezTo>
                  <a:cubicBezTo>
                    <a:pt x="1411152" y="513830"/>
                    <a:pt x="1394870" y="1087365"/>
                    <a:pt x="1497993" y="1259245"/>
                  </a:cubicBezTo>
                  <a:cubicBezTo>
                    <a:pt x="1601116" y="1431125"/>
                    <a:pt x="1697001" y="1460073"/>
                    <a:pt x="1780223" y="1335234"/>
                  </a:cubicBezTo>
                  <a:cubicBezTo>
                    <a:pt x="1863445" y="1210395"/>
                    <a:pt x="1964759" y="645906"/>
                    <a:pt x="1997324" y="510212"/>
                  </a:cubicBezTo>
                  <a:cubicBezTo>
                    <a:pt x="2029889" y="374518"/>
                    <a:pt x="1975614" y="521067"/>
                    <a:pt x="1975614" y="521067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545579" y="1852096"/>
              <a:ext cx="162825" cy="1670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6749954" y="3545251"/>
              <a:ext cx="2911792" cy="21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Inflaton</a:t>
              </a:r>
              <a:r>
                <a:rPr lang="en-US" sz="2400" dirty="0">
                  <a:solidFill>
                    <a:schemeClr val="accent1"/>
                  </a:solidFill>
                </a:rPr>
                <a:t> field </a:t>
              </a:r>
              <a:r>
                <a:rPr lang="en-US" sz="2400" i="1" dirty="0" err="1">
                  <a:solidFill>
                    <a:schemeClr val="accent1"/>
                  </a:solidFill>
                  <a:latin typeface="Lucida Grande"/>
                  <a:ea typeface="Lucida Grande"/>
                  <a:cs typeface="Lucida Grande"/>
                </a:rPr>
                <a:t>ϕ</a:t>
              </a:r>
              <a:endParaRPr lang="en-US" sz="2400" i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4498895" y="2453357"/>
              <a:ext cx="2849956" cy="21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Inflaton</a:t>
              </a:r>
              <a:r>
                <a:rPr lang="en-US" sz="2400" dirty="0">
                  <a:solidFill>
                    <a:schemeClr val="accent1"/>
                  </a:solidFill>
                </a:rPr>
                <a:t> potential </a:t>
              </a:r>
              <a:r>
                <a:rPr lang="en-US" sz="2400" i="1" dirty="0">
                  <a:solidFill>
                    <a:schemeClr val="accent1"/>
                  </a:solidFill>
                </a:rPr>
                <a:t>V(</a:t>
              </a:r>
              <a:r>
                <a:rPr lang="en-US" sz="2400" i="1" dirty="0">
                  <a:solidFill>
                    <a:schemeClr val="accent1"/>
                  </a:solidFill>
                  <a:latin typeface="Lucida Grande"/>
                  <a:ea typeface="Lucida Grande"/>
                  <a:cs typeface="Lucida Grande"/>
                </a:rPr>
                <a:t>ϕ)</a:t>
              </a:r>
              <a:endParaRPr lang="en-US" sz="2400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4B04449-9B4B-4140-BDD6-D24C6875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Inflation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24C668-1974-6A4C-9812-34BBB1A3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95" y="2451481"/>
            <a:ext cx="4875104" cy="396833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F1584F5A-7050-AD4C-AF18-B61C8BFB5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17" y="957105"/>
            <a:ext cx="32503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field perturbation</a:t>
            </a:r>
          </a:p>
          <a:p>
            <a:pPr algn="ctr"/>
            <a:r>
              <a:rPr lang="en-US" sz="3600" b="1" i="1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𝛿</a:t>
            </a:r>
            <a:r>
              <a:rPr lang="en-US" sz="3600" i="1" dirty="0" err="1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ϕ</a:t>
            </a:r>
            <a:endParaRPr lang="en-US" sz="3600" i="1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5B60AC-62E9-5C42-A43C-E6C5CBBB6C18}"/>
              </a:ext>
            </a:extLst>
          </p:cNvPr>
          <p:cNvCxnSpPr>
            <a:cxnSpLocks/>
          </p:cNvCxnSpPr>
          <p:nvPr/>
        </p:nvCxnSpPr>
        <p:spPr>
          <a:xfrm>
            <a:off x="1780322" y="1968690"/>
            <a:ext cx="584499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extLst>
              <a:ext uri="{FF2B5EF4-FFF2-40B4-BE49-F238E27FC236}">
                <a16:creationId xmlns:a16="http://schemas.microsoft.com/office/drawing/2014/main" id="{B4DE48CB-94DE-CD45-9AE8-14ADCE0BE6EE}"/>
              </a:ext>
            </a:extLst>
          </p:cNvPr>
          <p:cNvSpPr/>
          <p:nvPr/>
        </p:nvSpPr>
        <p:spPr>
          <a:xfrm>
            <a:off x="6005879" y="3327668"/>
            <a:ext cx="1514270" cy="650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FFCD071A-7491-9C46-A1FF-703C1AD8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136" y="1991586"/>
            <a:ext cx="37660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curvature perturbation</a:t>
            </a:r>
          </a:p>
          <a:p>
            <a:pPr algn="ctr"/>
            <a:r>
              <a:rPr lang="en-US" sz="3600" b="1" i="1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𝛿</a:t>
            </a:r>
            <a:r>
              <a:rPr lang="en-US" sz="3600" i="1" dirty="0">
                <a:solidFill>
                  <a:schemeClr val="accent1"/>
                </a:solidFill>
                <a:latin typeface="APPLE CHANCERY" panose="03020702040506060504" pitchFamily="66" charset="-79"/>
                <a:ea typeface="Lucida Grande"/>
                <a:cs typeface="APPLE CHANCERY" panose="03020702040506060504" pitchFamily="66" charset="-79"/>
              </a:rPr>
              <a:t>R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749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D5A22A-CAE8-3945-9846-329A871A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Where to draw the next sample?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8B0EF2F-E16B-D645-96B1-0087F159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70" y="1697505"/>
            <a:ext cx="8480659" cy="38562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BAD924C0-AF6A-D449-97C7-0ED07C31ECAC}"/>
              </a:ext>
            </a:extLst>
          </p:cNvPr>
          <p:cNvSpPr/>
          <p:nvPr/>
        </p:nvSpPr>
        <p:spPr>
          <a:xfrm rot="18180366">
            <a:off x="1024919" y="5074710"/>
            <a:ext cx="1253783" cy="3019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5190C23-5F21-014C-969A-27904D078857}"/>
              </a:ext>
            </a:extLst>
          </p:cNvPr>
          <p:cNvSpPr/>
          <p:nvPr/>
        </p:nvSpPr>
        <p:spPr>
          <a:xfrm rot="18180366">
            <a:off x="5487234" y="4712254"/>
            <a:ext cx="2160510" cy="2789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DB19A83-8968-914D-8471-292F36D9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444" y="5929515"/>
            <a:ext cx="3099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Exploration?</a:t>
            </a:r>
            <a:endParaRPr lang="en-US" sz="28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89B3C5-9BED-F94B-9FBB-31CCAF68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247" y="5945573"/>
            <a:ext cx="3099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Exploitation?</a:t>
            </a:r>
            <a:endParaRPr lang="en-US" sz="28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393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D5A22A-CAE8-3945-9846-329A871A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Where to draw the next sample?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8B0EF2F-E16B-D645-96B1-0087F159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70" y="1697505"/>
            <a:ext cx="8480659" cy="38562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BAD924C0-AF6A-D449-97C7-0ED07C31ECAC}"/>
              </a:ext>
            </a:extLst>
          </p:cNvPr>
          <p:cNvSpPr/>
          <p:nvPr/>
        </p:nvSpPr>
        <p:spPr>
          <a:xfrm rot="18180366">
            <a:off x="1024919" y="5074710"/>
            <a:ext cx="1253783" cy="3019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5190C23-5F21-014C-969A-27904D078857}"/>
              </a:ext>
            </a:extLst>
          </p:cNvPr>
          <p:cNvSpPr/>
          <p:nvPr/>
        </p:nvSpPr>
        <p:spPr>
          <a:xfrm rot="18180366">
            <a:off x="5487234" y="4712254"/>
            <a:ext cx="2160510" cy="2789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DB19A83-8968-914D-8471-292F36D9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444" y="5929515"/>
            <a:ext cx="3099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Exploration?</a:t>
            </a:r>
            <a:endParaRPr lang="en-US" sz="28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89B3C5-9BED-F94B-9FBB-31CCAF68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247" y="5945573"/>
            <a:ext cx="3099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Exploitation?</a:t>
            </a:r>
            <a:endParaRPr lang="en-US" sz="28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AC0B7E-F4CE-ED40-A172-9FCE911FAAC0}"/>
              </a:ext>
            </a:extLst>
          </p:cNvPr>
          <p:cNvSpPr txBox="1">
            <a:spLocks/>
          </p:cNvSpPr>
          <p:nvPr/>
        </p:nvSpPr>
        <p:spPr>
          <a:xfrm>
            <a:off x="261257" y="1428512"/>
            <a:ext cx="10412963" cy="5154849"/>
          </a:xfrm>
          <a:prstGeom prst="rect">
            <a:avLst/>
          </a:prstGeom>
          <a:solidFill>
            <a:schemeClr val="bg1">
              <a:alpha val="75466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02C026-9F31-2845-8F94-21F0AF9B6A9E}"/>
              </a:ext>
            </a:extLst>
          </p:cNvPr>
          <p:cNvSpPr txBox="1">
            <a:spLocks/>
          </p:cNvSpPr>
          <p:nvPr/>
        </p:nvSpPr>
        <p:spPr>
          <a:xfrm>
            <a:off x="6310749" y="1937637"/>
            <a:ext cx="4987725" cy="3304657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/>
              <a:t>Define an acquisition function dependent on GPR mean and uncertainty</a:t>
            </a:r>
          </a:p>
          <a:p>
            <a:pPr marL="0" indent="0" algn="ctr">
              <a:buFont typeface="Arial"/>
              <a:buNone/>
            </a:pPr>
            <a:endParaRPr lang="en-US" sz="4000" dirty="0"/>
          </a:p>
          <a:p>
            <a:pPr marL="0" indent="0" algn="ctr">
              <a:buFont typeface="Arial"/>
              <a:buNone/>
            </a:pPr>
            <a:r>
              <a:rPr lang="en-US" sz="4000" i="1" dirty="0">
                <a:solidFill>
                  <a:schemeClr val="accent2"/>
                </a:solidFill>
              </a:rPr>
              <a:t>Pick value that </a:t>
            </a:r>
            <a:r>
              <a:rPr lang="en-US" sz="4000" i="1" dirty="0" err="1">
                <a:solidFill>
                  <a:schemeClr val="accent2"/>
                </a:solidFill>
              </a:rPr>
              <a:t>maximises</a:t>
            </a:r>
            <a:r>
              <a:rPr lang="en-US" sz="4000" i="1" dirty="0">
                <a:solidFill>
                  <a:schemeClr val="accent2"/>
                </a:solidFill>
              </a:rPr>
              <a:t> acquisition function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F4996-9EB0-7243-9B3B-21307CDF2F86}"/>
              </a:ext>
            </a:extLst>
          </p:cNvPr>
          <p:cNvSpPr txBox="1"/>
          <p:nvPr/>
        </p:nvSpPr>
        <p:spPr>
          <a:xfrm>
            <a:off x="5983206" y="5376943"/>
            <a:ext cx="553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Acquisition function: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Expected Improvement</a:t>
            </a:r>
          </a:p>
        </p:txBody>
      </p:sp>
    </p:spTree>
    <p:extLst>
      <p:ext uri="{BB962C8B-B14F-4D97-AF65-F5344CB8AC3E}">
        <p14:creationId xmlns:p14="http://schemas.microsoft.com/office/powerpoint/2010/main" val="272417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C98-C4BD-2C44-9644-376819D5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err="1"/>
              <a:t>optimisation</a:t>
            </a:r>
            <a:endParaRPr lang="en-US" dirty="0"/>
          </a:p>
        </p:txBody>
      </p:sp>
      <p:pic>
        <p:nvPicPr>
          <p:cNvPr id="4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2A3C945-C170-474F-A224-97A93F6C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041" y="1693796"/>
            <a:ext cx="7367917" cy="4968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DF18D-4872-0D4B-8185-8DBD62855B27}"/>
              </a:ext>
            </a:extLst>
          </p:cNvPr>
          <p:cNvSpPr txBox="1"/>
          <p:nvPr/>
        </p:nvSpPr>
        <p:spPr>
          <a:xfrm>
            <a:off x="2412041" y="2701643"/>
            <a:ext cx="7367916" cy="4070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1CD473A-BB76-9A49-9CD8-FE0A009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2" y="1305879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Expected improvement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B79D7E6-FFDB-7847-A94C-29EA2BFD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30" y="1305878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Gaussian Process Regression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31FC7FC-0258-9B48-AC33-1FC4E609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2936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iteration #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53B661-A0BF-BF43-995D-520602395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118728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>uncertainty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17F16E3-0CE1-744B-AD22-740CC402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107" y="1812055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GPR mean</a:t>
            </a:r>
            <a:endParaRPr lang="en-US" i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BF5328-0F2C-7B4A-B24C-A7D34DB3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404630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Lucida Grande"/>
                <a:ea typeface="Lucida Grande"/>
                <a:cs typeface="Lucida Grande"/>
              </a:rPr>
              <a:t>true function</a:t>
            </a:r>
            <a:endParaRPr lang="en-US" i="1" dirty="0">
              <a:solidFill>
                <a:srgbClr val="0070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1EE61-0D42-5249-B689-E7C9941F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931" y="1505381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ucida Grande"/>
                <a:ea typeface="Lucida Grande"/>
                <a:cs typeface="Lucida Grande"/>
              </a:rPr>
              <a:t>data</a:t>
            </a:r>
            <a:endParaRPr lang="en-US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19578A-5E87-C14F-8C60-ECF34055BDA9}"/>
              </a:ext>
            </a:extLst>
          </p:cNvPr>
          <p:cNvCxnSpPr>
            <a:cxnSpLocks/>
          </p:cNvCxnSpPr>
          <p:nvPr/>
        </p:nvCxnSpPr>
        <p:spPr>
          <a:xfrm flipV="1">
            <a:off x="2058510" y="2413292"/>
            <a:ext cx="878654" cy="142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DBFF1-ECC0-E049-8B90-6FC66E40D002}"/>
              </a:ext>
            </a:extLst>
          </p:cNvPr>
          <p:cNvCxnSpPr>
            <a:cxnSpLocks/>
          </p:cNvCxnSpPr>
          <p:nvPr/>
        </p:nvCxnSpPr>
        <p:spPr>
          <a:xfrm>
            <a:off x="1923983" y="2028881"/>
            <a:ext cx="1317981" cy="104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1CAA8-ACAA-CE4F-89C7-153A0FE5C76D}"/>
              </a:ext>
            </a:extLst>
          </p:cNvPr>
          <p:cNvCxnSpPr>
            <a:cxnSpLocks/>
          </p:cNvCxnSpPr>
          <p:nvPr/>
        </p:nvCxnSpPr>
        <p:spPr>
          <a:xfrm>
            <a:off x="1637056" y="1711731"/>
            <a:ext cx="3472454" cy="469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765E9-B834-E34C-B6A3-BEABB733F844}"/>
              </a:ext>
            </a:extLst>
          </p:cNvPr>
          <p:cNvCxnSpPr>
            <a:cxnSpLocks/>
          </p:cNvCxnSpPr>
          <p:nvPr/>
        </p:nvCxnSpPr>
        <p:spPr>
          <a:xfrm>
            <a:off x="1972714" y="2320139"/>
            <a:ext cx="1878850" cy="2523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20127792-8BB3-FC4D-ADEE-18CAFE3E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9882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1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5376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C98-C4BD-2C44-9644-376819D5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err="1"/>
              <a:t>optimisation</a:t>
            </a:r>
            <a:endParaRPr lang="en-US" dirty="0"/>
          </a:p>
        </p:txBody>
      </p:sp>
      <p:pic>
        <p:nvPicPr>
          <p:cNvPr id="4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2A3C945-C170-474F-A224-97A93F6C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041" y="1693796"/>
            <a:ext cx="7367917" cy="4968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DF18D-4872-0D4B-8185-8DBD62855B27}"/>
              </a:ext>
            </a:extLst>
          </p:cNvPr>
          <p:cNvSpPr txBox="1"/>
          <p:nvPr/>
        </p:nvSpPr>
        <p:spPr>
          <a:xfrm>
            <a:off x="2412041" y="3652661"/>
            <a:ext cx="7715632" cy="30914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1CD473A-BB76-9A49-9CD8-FE0A009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2" y="1305879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Expected improvement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B79D7E6-FFDB-7847-A94C-29EA2BFD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30" y="1305878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Gaussian Process Regression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31FC7FC-0258-9B48-AC33-1FC4E609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2936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iteration #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53B661-A0BF-BF43-995D-520602395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118728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>uncertainty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17F16E3-0CE1-744B-AD22-740CC402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107" y="1812055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GPR mean</a:t>
            </a:r>
            <a:endParaRPr lang="en-US" i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BF5328-0F2C-7B4A-B24C-A7D34DB3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404630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Lucida Grande"/>
                <a:ea typeface="Lucida Grande"/>
                <a:cs typeface="Lucida Grande"/>
              </a:rPr>
              <a:t>true function</a:t>
            </a:r>
            <a:endParaRPr lang="en-US" i="1" dirty="0">
              <a:solidFill>
                <a:srgbClr val="0070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1EE61-0D42-5249-B689-E7C9941F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931" y="1505381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ucida Grande"/>
                <a:ea typeface="Lucida Grande"/>
                <a:cs typeface="Lucida Grande"/>
              </a:rPr>
              <a:t>data</a:t>
            </a:r>
            <a:endParaRPr lang="en-US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19578A-5E87-C14F-8C60-ECF34055BDA9}"/>
              </a:ext>
            </a:extLst>
          </p:cNvPr>
          <p:cNvCxnSpPr>
            <a:cxnSpLocks/>
          </p:cNvCxnSpPr>
          <p:nvPr/>
        </p:nvCxnSpPr>
        <p:spPr>
          <a:xfrm flipV="1">
            <a:off x="2058510" y="2413292"/>
            <a:ext cx="878654" cy="142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DBFF1-ECC0-E049-8B90-6FC66E40D002}"/>
              </a:ext>
            </a:extLst>
          </p:cNvPr>
          <p:cNvCxnSpPr>
            <a:cxnSpLocks/>
          </p:cNvCxnSpPr>
          <p:nvPr/>
        </p:nvCxnSpPr>
        <p:spPr>
          <a:xfrm>
            <a:off x="1923983" y="2028881"/>
            <a:ext cx="1317981" cy="104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1CAA8-ACAA-CE4F-89C7-153A0FE5C76D}"/>
              </a:ext>
            </a:extLst>
          </p:cNvPr>
          <p:cNvCxnSpPr>
            <a:cxnSpLocks/>
          </p:cNvCxnSpPr>
          <p:nvPr/>
        </p:nvCxnSpPr>
        <p:spPr>
          <a:xfrm>
            <a:off x="1637056" y="1711731"/>
            <a:ext cx="3472454" cy="469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765E9-B834-E34C-B6A3-BEABB733F844}"/>
              </a:ext>
            </a:extLst>
          </p:cNvPr>
          <p:cNvCxnSpPr>
            <a:cxnSpLocks/>
          </p:cNvCxnSpPr>
          <p:nvPr/>
        </p:nvCxnSpPr>
        <p:spPr>
          <a:xfrm>
            <a:off x="1972714" y="2320139"/>
            <a:ext cx="1878850" cy="2523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20127792-8BB3-FC4D-ADEE-18CAFE3E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9882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1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3C87C89-D9CF-F549-B02B-849190A7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297191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2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4818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C98-C4BD-2C44-9644-376819D5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err="1"/>
              <a:t>optimisation</a:t>
            </a:r>
            <a:endParaRPr lang="en-US" dirty="0"/>
          </a:p>
        </p:txBody>
      </p:sp>
      <p:pic>
        <p:nvPicPr>
          <p:cNvPr id="4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2A3C945-C170-474F-A224-97A93F6C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041" y="1693796"/>
            <a:ext cx="7367917" cy="4968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DF18D-4872-0D4B-8185-8DBD62855B27}"/>
              </a:ext>
            </a:extLst>
          </p:cNvPr>
          <p:cNvSpPr txBox="1"/>
          <p:nvPr/>
        </p:nvSpPr>
        <p:spPr>
          <a:xfrm>
            <a:off x="2412040" y="4613740"/>
            <a:ext cx="7743341" cy="208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1CD473A-BB76-9A49-9CD8-FE0A009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2" y="1305879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Expected improvement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B79D7E6-FFDB-7847-A94C-29EA2BFD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30" y="1305878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Gaussian Process Regression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31FC7FC-0258-9B48-AC33-1FC4E609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2936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iteration #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53B661-A0BF-BF43-995D-520602395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118728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>uncertainty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17F16E3-0CE1-744B-AD22-740CC402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107" y="1812055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GPR mean</a:t>
            </a:r>
            <a:endParaRPr lang="en-US" i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BF5328-0F2C-7B4A-B24C-A7D34DB3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404630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Lucida Grande"/>
                <a:ea typeface="Lucida Grande"/>
                <a:cs typeface="Lucida Grande"/>
              </a:rPr>
              <a:t>true function</a:t>
            </a:r>
            <a:endParaRPr lang="en-US" i="1" dirty="0">
              <a:solidFill>
                <a:srgbClr val="0070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1EE61-0D42-5249-B689-E7C9941F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931" y="1505381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ucida Grande"/>
                <a:ea typeface="Lucida Grande"/>
                <a:cs typeface="Lucida Grande"/>
              </a:rPr>
              <a:t>data</a:t>
            </a:r>
            <a:endParaRPr lang="en-US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19578A-5E87-C14F-8C60-ECF34055BDA9}"/>
              </a:ext>
            </a:extLst>
          </p:cNvPr>
          <p:cNvCxnSpPr>
            <a:cxnSpLocks/>
          </p:cNvCxnSpPr>
          <p:nvPr/>
        </p:nvCxnSpPr>
        <p:spPr>
          <a:xfrm flipV="1">
            <a:off x="2058510" y="2413292"/>
            <a:ext cx="878654" cy="142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DBFF1-ECC0-E049-8B90-6FC66E40D002}"/>
              </a:ext>
            </a:extLst>
          </p:cNvPr>
          <p:cNvCxnSpPr>
            <a:cxnSpLocks/>
          </p:cNvCxnSpPr>
          <p:nvPr/>
        </p:nvCxnSpPr>
        <p:spPr>
          <a:xfrm>
            <a:off x="1923983" y="2028881"/>
            <a:ext cx="1317981" cy="104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1CAA8-ACAA-CE4F-89C7-153A0FE5C76D}"/>
              </a:ext>
            </a:extLst>
          </p:cNvPr>
          <p:cNvCxnSpPr>
            <a:cxnSpLocks/>
          </p:cNvCxnSpPr>
          <p:nvPr/>
        </p:nvCxnSpPr>
        <p:spPr>
          <a:xfrm>
            <a:off x="1637056" y="1711731"/>
            <a:ext cx="3472454" cy="469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765E9-B834-E34C-B6A3-BEABB733F844}"/>
              </a:ext>
            </a:extLst>
          </p:cNvPr>
          <p:cNvCxnSpPr>
            <a:cxnSpLocks/>
          </p:cNvCxnSpPr>
          <p:nvPr/>
        </p:nvCxnSpPr>
        <p:spPr>
          <a:xfrm>
            <a:off x="1972714" y="2320139"/>
            <a:ext cx="1878850" cy="2523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20127792-8BB3-FC4D-ADEE-18CAFE3E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9882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1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3C87C89-D9CF-F549-B02B-849190A7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297191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2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B3B0914E-FD62-1E47-963C-BBF41E92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186" y="395554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3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693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C98-C4BD-2C44-9644-376819D5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err="1"/>
              <a:t>optimisation</a:t>
            </a:r>
            <a:endParaRPr lang="en-US" dirty="0"/>
          </a:p>
        </p:txBody>
      </p:sp>
      <p:pic>
        <p:nvPicPr>
          <p:cNvPr id="4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2A3C945-C170-474F-A224-97A93F6C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041" y="1693796"/>
            <a:ext cx="7367917" cy="4968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DF18D-4872-0D4B-8185-8DBD62855B27}"/>
              </a:ext>
            </a:extLst>
          </p:cNvPr>
          <p:cNvSpPr txBox="1"/>
          <p:nvPr/>
        </p:nvSpPr>
        <p:spPr>
          <a:xfrm>
            <a:off x="2412040" y="5578169"/>
            <a:ext cx="7807245" cy="11381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1CD473A-BB76-9A49-9CD8-FE0A009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2" y="1305879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Expected improvement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B79D7E6-FFDB-7847-A94C-29EA2BFD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30" y="1305878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Gaussian Process Regression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31FC7FC-0258-9B48-AC33-1FC4E609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2936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iteration #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53B661-A0BF-BF43-995D-520602395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118728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>uncertainty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17F16E3-0CE1-744B-AD22-740CC402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107" y="1812055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GPR mean</a:t>
            </a:r>
            <a:endParaRPr lang="en-US" i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BF5328-0F2C-7B4A-B24C-A7D34DB3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404630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Lucida Grande"/>
                <a:ea typeface="Lucida Grande"/>
                <a:cs typeface="Lucida Grande"/>
              </a:rPr>
              <a:t>true function</a:t>
            </a:r>
            <a:endParaRPr lang="en-US" i="1" dirty="0">
              <a:solidFill>
                <a:srgbClr val="0070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1EE61-0D42-5249-B689-E7C9941F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931" y="1505381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ucida Grande"/>
                <a:ea typeface="Lucida Grande"/>
                <a:cs typeface="Lucida Grande"/>
              </a:rPr>
              <a:t>data</a:t>
            </a:r>
            <a:endParaRPr lang="en-US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19578A-5E87-C14F-8C60-ECF34055BDA9}"/>
              </a:ext>
            </a:extLst>
          </p:cNvPr>
          <p:cNvCxnSpPr>
            <a:cxnSpLocks/>
          </p:cNvCxnSpPr>
          <p:nvPr/>
        </p:nvCxnSpPr>
        <p:spPr>
          <a:xfrm flipV="1">
            <a:off x="2058510" y="2413292"/>
            <a:ext cx="878654" cy="142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DBFF1-ECC0-E049-8B90-6FC66E40D002}"/>
              </a:ext>
            </a:extLst>
          </p:cNvPr>
          <p:cNvCxnSpPr>
            <a:cxnSpLocks/>
          </p:cNvCxnSpPr>
          <p:nvPr/>
        </p:nvCxnSpPr>
        <p:spPr>
          <a:xfrm>
            <a:off x="1923983" y="2028881"/>
            <a:ext cx="1317981" cy="104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1CAA8-ACAA-CE4F-89C7-153A0FE5C76D}"/>
              </a:ext>
            </a:extLst>
          </p:cNvPr>
          <p:cNvCxnSpPr>
            <a:cxnSpLocks/>
          </p:cNvCxnSpPr>
          <p:nvPr/>
        </p:nvCxnSpPr>
        <p:spPr>
          <a:xfrm>
            <a:off x="1637056" y="1711731"/>
            <a:ext cx="3472454" cy="469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765E9-B834-E34C-B6A3-BEABB733F844}"/>
              </a:ext>
            </a:extLst>
          </p:cNvPr>
          <p:cNvCxnSpPr>
            <a:cxnSpLocks/>
          </p:cNvCxnSpPr>
          <p:nvPr/>
        </p:nvCxnSpPr>
        <p:spPr>
          <a:xfrm>
            <a:off x="1972714" y="2320139"/>
            <a:ext cx="1878850" cy="2523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20127792-8BB3-FC4D-ADEE-18CAFE3E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9882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1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3C87C89-D9CF-F549-B02B-849190A7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297191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2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B3B0914E-FD62-1E47-963C-BBF41E92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186" y="395554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3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EC7CEF6-A576-CE44-BBC3-176E9517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4938780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4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921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C98-C4BD-2C44-9644-376819D5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</a:t>
            </a:r>
            <a:r>
              <a:rPr lang="en-US" dirty="0" err="1"/>
              <a:t>optimisation</a:t>
            </a:r>
            <a:endParaRPr lang="en-US" dirty="0"/>
          </a:p>
        </p:txBody>
      </p:sp>
      <p:pic>
        <p:nvPicPr>
          <p:cNvPr id="4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2A3C945-C170-474F-A224-97A93F6C1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041" y="1693796"/>
            <a:ext cx="7367917" cy="49680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21CD473A-BB76-9A49-9CD8-FE0A009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2" y="1305879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Expected improvement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B79D7E6-FFDB-7847-A94C-29EA2BFD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30" y="1305878"/>
            <a:ext cx="4561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Gaussian Process Regression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31FC7FC-0258-9B48-AC33-1FC4E609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2936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iteration #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53B661-A0BF-BF43-995D-520602395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118728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Grande"/>
                <a:ea typeface="Lucida Grande"/>
                <a:cs typeface="Lucida Grande"/>
              </a:rPr>
              <a:t>uncertainty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17F16E3-0CE1-744B-AD22-740CC402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107" y="1812055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GPR mean</a:t>
            </a:r>
            <a:endParaRPr lang="en-US" i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BF5328-0F2C-7B4A-B24C-A7D34DB3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824" y="2404630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Lucida Grande"/>
                <a:ea typeface="Lucida Grande"/>
                <a:cs typeface="Lucida Grande"/>
              </a:rPr>
              <a:t>true function</a:t>
            </a:r>
            <a:endParaRPr lang="en-US" i="1" dirty="0">
              <a:solidFill>
                <a:srgbClr val="0070C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1EE61-0D42-5249-B689-E7C9941F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931" y="1505381"/>
            <a:ext cx="309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Lucida Grande"/>
                <a:ea typeface="Lucida Grande"/>
                <a:cs typeface="Lucida Grande"/>
              </a:rPr>
              <a:t>data</a:t>
            </a:r>
            <a:endParaRPr lang="en-US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19578A-5E87-C14F-8C60-ECF34055BDA9}"/>
              </a:ext>
            </a:extLst>
          </p:cNvPr>
          <p:cNvCxnSpPr>
            <a:cxnSpLocks/>
          </p:cNvCxnSpPr>
          <p:nvPr/>
        </p:nvCxnSpPr>
        <p:spPr>
          <a:xfrm flipV="1">
            <a:off x="2058510" y="2413292"/>
            <a:ext cx="878654" cy="1426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DBFF1-ECC0-E049-8B90-6FC66E40D002}"/>
              </a:ext>
            </a:extLst>
          </p:cNvPr>
          <p:cNvCxnSpPr>
            <a:cxnSpLocks/>
          </p:cNvCxnSpPr>
          <p:nvPr/>
        </p:nvCxnSpPr>
        <p:spPr>
          <a:xfrm>
            <a:off x="1923983" y="2028881"/>
            <a:ext cx="1317981" cy="104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1CAA8-ACAA-CE4F-89C7-153A0FE5C76D}"/>
              </a:ext>
            </a:extLst>
          </p:cNvPr>
          <p:cNvCxnSpPr>
            <a:cxnSpLocks/>
          </p:cNvCxnSpPr>
          <p:nvPr/>
        </p:nvCxnSpPr>
        <p:spPr>
          <a:xfrm>
            <a:off x="1637056" y="1711731"/>
            <a:ext cx="3472454" cy="469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765E9-B834-E34C-B6A3-BEABB733F844}"/>
              </a:ext>
            </a:extLst>
          </p:cNvPr>
          <p:cNvCxnSpPr>
            <a:cxnSpLocks/>
          </p:cNvCxnSpPr>
          <p:nvPr/>
        </p:nvCxnSpPr>
        <p:spPr>
          <a:xfrm>
            <a:off x="1972714" y="2320139"/>
            <a:ext cx="1878850" cy="25239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20127792-8BB3-FC4D-ADEE-18CAFE3E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198828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1</a:t>
            </a:r>
            <a:endParaRPr lang="en-US" sz="20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3C87C89-D9CF-F549-B02B-849190A7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297191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2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B3B0914E-FD62-1E47-963C-BBF41E92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186" y="3955546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3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EC7CEF6-A576-CE44-BBC3-176E9517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4938780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4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C08BE6AB-2F9F-D643-9733-F670D9F9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710" y="5922014"/>
            <a:ext cx="3099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Lucida Grande"/>
                <a:cs typeface="Lucida Grande"/>
              </a:rPr>
              <a:t>5</a:t>
            </a:r>
            <a:endParaRPr lang="en-US" sz="20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964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336E-C5D8-F14D-A42D-7C5F6B6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Bayesian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FD2F-5982-8143-BA25-4CFD51B7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+	high efficiency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+	excellent at finding global maximum of complicated functions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+	very good at determining overall shape, profiles of function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o	currently no evaluation of marginalized posterior or Bayesian  	evidence </a:t>
            </a:r>
            <a:r>
              <a:rPr lang="en-US" sz="2400" dirty="0">
                <a:solidFill>
                  <a:srgbClr val="FFC000"/>
                </a:solidFill>
              </a:rPr>
              <a:t>(can in principle be done though!)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-	scales very </a:t>
            </a:r>
            <a:r>
              <a:rPr lang="en-US" dirty="0" err="1">
                <a:solidFill>
                  <a:schemeClr val="accent2"/>
                </a:solidFill>
              </a:rPr>
              <a:t>unfavourably</a:t>
            </a:r>
            <a:r>
              <a:rPr lang="en-US" dirty="0">
                <a:solidFill>
                  <a:schemeClr val="accent2"/>
                </a:solidFill>
              </a:rPr>
              <a:t> with number of dimensions 	</a:t>
            </a:r>
            <a:r>
              <a:rPr lang="en-US" sz="2400" dirty="0">
                <a:solidFill>
                  <a:schemeClr val="accent2"/>
                </a:solidFill>
              </a:rPr>
              <a:t>(realistically it won’t work well for more than 5-6 dimensions)</a:t>
            </a:r>
          </a:p>
        </p:txBody>
      </p:sp>
    </p:spTree>
    <p:extLst>
      <p:ext uri="{BB962C8B-B14F-4D97-AF65-F5344CB8AC3E}">
        <p14:creationId xmlns:p14="http://schemas.microsoft.com/office/powerpoint/2010/main" val="1719781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5484-B939-A742-BA3D-B2B1E1F8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optimization with feature models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6E63471-FA69-ED41-98A7-BC67B4563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45" y="1417638"/>
            <a:ext cx="8238246" cy="5367343"/>
          </a:xfr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D9B9921C-51EF-1C4F-8495-D86E138C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07" y="1844822"/>
            <a:ext cx="36549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Lucida Grande"/>
              <a:cs typeface="Lucida Grande"/>
            </a:endParaRP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Lucida Grande"/>
                <a:cs typeface="Lucida Grande"/>
              </a:rPr>
              <a:t>[</a:t>
            </a:r>
            <a:r>
              <a:rPr lang="en-US" sz="2000" i="1" dirty="0">
                <a:solidFill>
                  <a:schemeClr val="accent3"/>
                </a:solidFill>
                <a:latin typeface="Lucida Grande"/>
                <a:cs typeface="Lucida Grande"/>
              </a:rPr>
              <a:t>Planck</a:t>
            </a:r>
            <a:r>
              <a:rPr lang="en-US" sz="2000" dirty="0">
                <a:solidFill>
                  <a:schemeClr val="accent3"/>
                </a:solidFill>
                <a:latin typeface="Lucida Grande"/>
                <a:cs typeface="Lucida Grande"/>
              </a:rPr>
              <a:t> inflation 2018]</a:t>
            </a:r>
          </a:p>
          <a:p>
            <a:pPr algn="ctr"/>
            <a:endParaRPr lang="en-US" sz="2000" dirty="0">
              <a:solidFill>
                <a:schemeClr val="accent3"/>
              </a:solidFill>
              <a:latin typeface="Lucida Grande"/>
              <a:cs typeface="Lucida Grande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Lucida Grande"/>
                <a:cs typeface="Lucida Grande"/>
              </a:rPr>
              <a:t>using nested sampling</a:t>
            </a:r>
            <a:endParaRPr lang="en-US" sz="2000" dirty="0">
              <a:solidFill>
                <a:schemeClr val="tx2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8804B2-8A7C-7045-861B-28C8FAF58259}"/>
              </a:ext>
            </a:extLst>
          </p:cNvPr>
          <p:cNvCxnSpPr>
            <a:cxnSpLocks/>
          </p:cNvCxnSpPr>
          <p:nvPr/>
        </p:nvCxnSpPr>
        <p:spPr>
          <a:xfrm flipH="1" flipV="1">
            <a:off x="6811349" y="2146042"/>
            <a:ext cx="1686942" cy="42419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659412-7F69-B440-A930-E9D16E4C1CB5}"/>
              </a:ext>
            </a:extLst>
          </p:cNvPr>
          <p:cNvCxnSpPr>
            <a:cxnSpLocks/>
          </p:cNvCxnSpPr>
          <p:nvPr/>
        </p:nvCxnSpPr>
        <p:spPr>
          <a:xfrm flipH="1">
            <a:off x="5701852" y="2686907"/>
            <a:ext cx="2848704" cy="75179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FCDC89-5F03-694E-B60C-2930CCECA5E9}"/>
              </a:ext>
            </a:extLst>
          </p:cNvPr>
          <p:cNvCxnSpPr>
            <a:cxnSpLocks/>
          </p:cNvCxnSpPr>
          <p:nvPr/>
        </p:nvCxnSpPr>
        <p:spPr>
          <a:xfrm flipH="1">
            <a:off x="5952931" y="2875184"/>
            <a:ext cx="2545361" cy="20140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96A41483-F355-9043-A20A-738C39F5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723" y="3342838"/>
            <a:ext cx="36549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Lucida Grande"/>
              <a:cs typeface="Lucida Grande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Lucida Grande"/>
                <a:cs typeface="Lucida Grande"/>
              </a:rPr>
              <a:t>red dots: our results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Lucida Grande"/>
              <a:cs typeface="Lucida Grand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ucida Grande"/>
                <a:cs typeface="Lucida Grande"/>
              </a:rPr>
              <a:t>Two orders of magnitude fewer function evaluations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Lucida Grande"/>
                <a:cs typeface="Lucida Grande"/>
              </a:rPr>
              <a:t>Much better at finding global and local extrema</a:t>
            </a:r>
            <a:endParaRPr lang="en-US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590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49DC-75CD-5F43-8D6F-0EF97D86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best-fits vs. </a:t>
            </a:r>
            <a:r>
              <a:rPr lang="en-US" i="1" dirty="0"/>
              <a:t>Planck</a:t>
            </a:r>
            <a:r>
              <a:rPr lang="en-US" dirty="0"/>
              <a:t> residuals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77583BC-A231-5943-AC88-8335F3446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057" y="1208980"/>
            <a:ext cx="4963886" cy="5519005"/>
          </a:xfrm>
        </p:spPr>
      </p:pic>
    </p:spTree>
    <p:extLst>
      <p:ext uri="{BB962C8B-B14F-4D97-AF65-F5344CB8AC3E}">
        <p14:creationId xmlns:p14="http://schemas.microsoft.com/office/powerpoint/2010/main" val="234953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lonkTmap.png">
            <a:extLst>
              <a:ext uri="{FF2B5EF4-FFF2-40B4-BE49-F238E27FC236}">
                <a16:creationId xmlns:a16="http://schemas.microsoft.com/office/drawing/2014/main" id="{82A67AE1-A50E-2846-B805-76FB7477D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58" y="1521568"/>
            <a:ext cx="4075373" cy="2505600"/>
          </a:xfrm>
          <a:prstGeom prst="rect">
            <a:avLst/>
          </a:prstGeom>
        </p:spPr>
      </p:pic>
      <p:pic>
        <p:nvPicPr>
          <p:cNvPr id="1026" name="Picture 2" descr="Large scale structure of the universe. (PIC): space">
            <a:extLst>
              <a:ext uri="{FF2B5EF4-FFF2-40B4-BE49-F238E27FC236}">
                <a16:creationId xmlns:a16="http://schemas.microsoft.com/office/drawing/2014/main" id="{4B13A89B-7B99-A849-9237-C46568BD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5" y="4114168"/>
            <a:ext cx="3177521" cy="23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4B04449-9B4B-4140-BDD6-D24C6875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Initial conditions for structure 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24C668-1974-6A4C-9812-34BBB1A36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95" y="2451481"/>
            <a:ext cx="4875104" cy="396833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4DE48CB-94DE-CD45-9AE8-14ADCE0BE6EE}"/>
              </a:ext>
            </a:extLst>
          </p:cNvPr>
          <p:cNvSpPr/>
          <p:nvPr/>
        </p:nvSpPr>
        <p:spPr>
          <a:xfrm rot="10800000">
            <a:off x="5737857" y="3327668"/>
            <a:ext cx="1514270" cy="650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FFCD071A-7491-9C46-A1FF-703C1AD8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136" y="1991586"/>
            <a:ext cx="37660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curvature perturbation</a:t>
            </a:r>
          </a:p>
          <a:p>
            <a:pPr algn="ctr"/>
            <a:r>
              <a:rPr lang="en-US" sz="3600" b="1" i="1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𝛿</a:t>
            </a:r>
            <a:r>
              <a:rPr lang="en-US" sz="3600" i="1" dirty="0">
                <a:solidFill>
                  <a:schemeClr val="accent1"/>
                </a:solidFill>
                <a:latin typeface="APPLE CHANCERY" panose="03020702040506060504" pitchFamily="66" charset="-79"/>
                <a:ea typeface="Lucida Grande"/>
                <a:cs typeface="APPLE CHANCERY" panose="03020702040506060504" pitchFamily="66" charset="-79"/>
              </a:rPr>
              <a:t>R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D8A9B23-7305-694A-B35F-866DD2D7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9722" y="2365130"/>
            <a:ext cx="3766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CMB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4068546C-2005-0D4D-8299-BEEC7C9D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088" y="5075319"/>
            <a:ext cx="3766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Large Scale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cs typeface="Lucida Grande"/>
              </a:rPr>
              <a:t>Structure</a:t>
            </a:r>
            <a:endParaRPr lang="en-US" sz="3600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1809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5A85-2CC6-1D44-A965-6F80318C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features?</a:t>
            </a:r>
          </a:p>
        </p:txBody>
      </p:sp>
      <p:pic>
        <p:nvPicPr>
          <p:cNvPr id="4" name="Picture 3" descr="wiggles_histo.eps">
            <a:extLst>
              <a:ext uri="{FF2B5EF4-FFF2-40B4-BE49-F238E27FC236}">
                <a16:creationId xmlns:a16="http://schemas.microsoft.com/office/drawing/2014/main" id="{EC83D084-475F-1F44-91F1-4C6C88D5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0686" y="1538891"/>
            <a:ext cx="4109707" cy="531844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1F891B-DD13-9949-9768-85E025267D76}"/>
              </a:ext>
            </a:extLst>
          </p:cNvPr>
          <p:cNvSpPr txBox="1">
            <a:spLocks/>
          </p:cNvSpPr>
          <p:nvPr/>
        </p:nvSpPr>
        <p:spPr>
          <a:xfrm>
            <a:off x="2880785" y="1452685"/>
            <a:ext cx="6430429" cy="59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Simulations of featureless </a:t>
            </a:r>
            <a:r>
              <a:rPr lang="en-US" sz="2400" i="1" dirty="0">
                <a:solidFill>
                  <a:schemeClr val="accent1"/>
                </a:solidFill>
              </a:rPr>
              <a:t>Planck</a:t>
            </a:r>
            <a:r>
              <a:rPr lang="en-US" sz="2400" dirty="0">
                <a:solidFill>
                  <a:schemeClr val="accent1"/>
                </a:solidFill>
              </a:rPr>
              <a:t>-like data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DF1E624-3AAA-A14D-A4A9-C59C94C9C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511" y="6079706"/>
            <a:ext cx="36549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Lucida Grande"/>
              <a:cs typeface="Lucida Grande"/>
            </a:endParaRP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Lucida Grande"/>
                <a:cs typeface="Lucida Grande"/>
              </a:rPr>
              <a:t>[</a:t>
            </a:r>
            <a:r>
              <a:rPr lang="en-US" sz="2000" i="1" dirty="0">
                <a:solidFill>
                  <a:schemeClr val="accent3"/>
                </a:solidFill>
                <a:latin typeface="Lucida Grande"/>
                <a:cs typeface="Lucida Grande"/>
              </a:rPr>
              <a:t>Planck</a:t>
            </a:r>
            <a:r>
              <a:rPr lang="en-US" sz="2000" dirty="0">
                <a:solidFill>
                  <a:schemeClr val="accent3"/>
                </a:solidFill>
                <a:latin typeface="Lucida Grande"/>
                <a:cs typeface="Lucida Grande"/>
              </a:rPr>
              <a:t> inflation 2015]</a:t>
            </a:r>
            <a:endParaRPr lang="en-US" sz="2000" dirty="0">
              <a:solidFill>
                <a:schemeClr val="tx2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A1BA03D-CDBC-DE47-BD07-2798562FA960}"/>
              </a:ext>
            </a:extLst>
          </p:cNvPr>
          <p:cNvSpPr txBox="1">
            <a:spLocks/>
          </p:cNvSpPr>
          <p:nvPr/>
        </p:nvSpPr>
        <p:spPr>
          <a:xfrm>
            <a:off x="5589296" y="2143256"/>
            <a:ext cx="6430429" cy="59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Logarithmic oscillation model</a:t>
            </a:r>
          </a:p>
        </p:txBody>
      </p:sp>
      <p:pic>
        <p:nvPicPr>
          <p:cNvPr id="8" name="Picture 7" descr="linear_histo.eps">
            <a:extLst>
              <a:ext uri="{FF2B5EF4-FFF2-40B4-BE49-F238E27FC236}">
                <a16:creationId xmlns:a16="http://schemas.microsoft.com/office/drawing/2014/main" id="{05651502-1D91-F748-9FDA-A9745ED4E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643" y="1520230"/>
            <a:ext cx="4109707" cy="5318444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8905640-518F-3246-8AF5-A3F155C52B03}"/>
              </a:ext>
            </a:extLst>
          </p:cNvPr>
          <p:cNvSpPr txBox="1">
            <a:spLocks/>
          </p:cNvSpPr>
          <p:nvPr/>
        </p:nvSpPr>
        <p:spPr>
          <a:xfrm>
            <a:off x="-94043" y="2143256"/>
            <a:ext cx="6430429" cy="59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Linear oscillation model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E135D40-6257-4D43-82CF-9ECE0B2C59F8}"/>
              </a:ext>
            </a:extLst>
          </p:cNvPr>
          <p:cNvSpPr txBox="1">
            <a:spLocks/>
          </p:cNvSpPr>
          <p:nvPr/>
        </p:nvSpPr>
        <p:spPr>
          <a:xfrm>
            <a:off x="2106235" y="5874704"/>
            <a:ext cx="6966122" cy="59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800" dirty="0">
                <a:solidFill>
                  <a:schemeClr val="accent2"/>
                </a:solidFill>
              </a:rPr>
              <a:t>It would require 𝛥</a:t>
            </a:r>
            <a:r>
              <a:rPr lang="en-US" sz="2800" i="1" dirty="0">
                <a:solidFill>
                  <a:schemeClr val="accent2"/>
                </a:solidFill>
              </a:rPr>
              <a:t>χ</a:t>
            </a:r>
            <a:r>
              <a:rPr lang="en-US" sz="2800" i="1" baseline="30000" dirty="0">
                <a:solidFill>
                  <a:schemeClr val="accent2"/>
                </a:solidFill>
              </a:rPr>
              <a:t>2 </a:t>
            </a:r>
            <a:r>
              <a:rPr lang="en-US" sz="2800" dirty="0">
                <a:solidFill>
                  <a:schemeClr val="accent2"/>
                </a:solidFill>
              </a:rPr>
              <a:t>&gt; 20 to claim a detection</a:t>
            </a:r>
            <a:endParaRPr lang="en-US" sz="2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79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9708-7876-6A4E-A7A1-9C231738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C3FF4B-5962-8E43-BD73-EE032C49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Inflationary features: unique signatures of new physics</a:t>
            </a:r>
          </a:p>
          <a:p>
            <a:r>
              <a:rPr lang="en-US" dirty="0"/>
              <a:t>Bayesian </a:t>
            </a:r>
            <a:r>
              <a:rPr lang="en-US" dirty="0" err="1"/>
              <a:t>optimisation</a:t>
            </a:r>
            <a:r>
              <a:rPr lang="en-US" dirty="0"/>
              <a:t> is a very efficient machine-learning technique for </a:t>
            </a:r>
            <a:r>
              <a:rPr lang="en-US" dirty="0" err="1"/>
              <a:t>extremising</a:t>
            </a:r>
            <a:r>
              <a:rPr lang="en-US" dirty="0"/>
              <a:t> unknown functions</a:t>
            </a:r>
          </a:p>
          <a:p>
            <a:r>
              <a:rPr lang="en-US" dirty="0"/>
              <a:t>It can also be applied to cosmological parameter estimation</a:t>
            </a:r>
          </a:p>
          <a:p>
            <a:r>
              <a:rPr lang="en-US" dirty="0"/>
              <a:t>We’ve improved on previous MCMC-based results for inflationary feature searches</a:t>
            </a:r>
          </a:p>
          <a:p>
            <a:r>
              <a:rPr lang="en-US" dirty="0"/>
              <a:t>Paper and code out soon!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924C668-1974-6A4C-9812-34BBB1A3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95" y="2451481"/>
            <a:ext cx="4875104" cy="396833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4DE48CB-94DE-CD45-9AE8-14ADCE0BE6EE}"/>
              </a:ext>
            </a:extLst>
          </p:cNvPr>
          <p:cNvSpPr/>
          <p:nvPr/>
        </p:nvSpPr>
        <p:spPr>
          <a:xfrm rot="10800000">
            <a:off x="5737857" y="3327668"/>
            <a:ext cx="1514270" cy="650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FFCD071A-7491-9C46-A1FF-703C1AD8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136" y="1991586"/>
            <a:ext cx="37660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curvature perturbation</a:t>
            </a:r>
          </a:p>
          <a:p>
            <a:pPr algn="ctr"/>
            <a:r>
              <a:rPr lang="en-US" sz="3600" b="1" i="1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𝛿</a:t>
            </a:r>
            <a:r>
              <a:rPr lang="en-US" sz="3600" i="1" dirty="0">
                <a:solidFill>
                  <a:schemeClr val="accent1"/>
                </a:solidFill>
                <a:latin typeface="APPLE CHANCERY" panose="03020702040506060504" pitchFamily="66" charset="-79"/>
                <a:ea typeface="Lucida Grande"/>
                <a:cs typeface="APPLE CHANCERY" panose="03020702040506060504" pitchFamily="66" charset="-79"/>
              </a:rPr>
              <a:t>R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1" name="Picture 10" descr="pkpl.pdf">
            <a:extLst>
              <a:ext uri="{FF2B5EF4-FFF2-40B4-BE49-F238E27FC236}">
                <a16:creationId xmlns:a16="http://schemas.microsoft.com/office/drawing/2014/main" id="{A57B3BC2-F5A1-E548-9D3F-C9288F036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59" y="1523798"/>
            <a:ext cx="3628927" cy="518417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67733B-4090-9040-970B-0B84C0D193A2}"/>
              </a:ext>
            </a:extLst>
          </p:cNvPr>
          <p:cNvCxnSpPr>
            <a:cxnSpLocks/>
          </p:cNvCxnSpPr>
          <p:nvPr/>
        </p:nvCxnSpPr>
        <p:spPr>
          <a:xfrm rot="-60000">
            <a:off x="781818" y="2830623"/>
            <a:ext cx="4562692" cy="4687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284CC774-3B2C-A24E-8193-536068875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97" y="4207380"/>
            <a:ext cx="2815170" cy="58778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2F523046-1EA4-F94D-A7FC-561529DE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94" y="1722519"/>
            <a:ext cx="4561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primordial power spectrum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8F90780-7598-4942-A2CE-6003F413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06529"/>
            <a:ext cx="11328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Standard inflation: smooth power spectrum</a:t>
            </a:r>
          </a:p>
        </p:txBody>
      </p:sp>
    </p:spTree>
    <p:extLst>
      <p:ext uri="{BB962C8B-B14F-4D97-AF65-F5344CB8AC3E}">
        <p14:creationId xmlns:p14="http://schemas.microsoft.com/office/powerpoint/2010/main" val="87044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kpl.pdf">
            <a:extLst>
              <a:ext uri="{FF2B5EF4-FFF2-40B4-BE49-F238E27FC236}">
                <a16:creationId xmlns:a16="http://schemas.microsoft.com/office/drawing/2014/main" id="{A57B3BC2-F5A1-E548-9D3F-C9288F03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59" y="1523798"/>
            <a:ext cx="3628927" cy="518417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67733B-4090-9040-970B-0B84C0D193A2}"/>
              </a:ext>
            </a:extLst>
          </p:cNvPr>
          <p:cNvCxnSpPr>
            <a:cxnSpLocks/>
          </p:cNvCxnSpPr>
          <p:nvPr/>
        </p:nvCxnSpPr>
        <p:spPr>
          <a:xfrm rot="-60000">
            <a:off x="781818" y="2830623"/>
            <a:ext cx="4562692" cy="4687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>
            <a:extLst>
              <a:ext uri="{FF2B5EF4-FFF2-40B4-BE49-F238E27FC236}">
                <a16:creationId xmlns:a16="http://schemas.microsoft.com/office/drawing/2014/main" id="{284CC774-3B2C-A24E-8193-53606887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97" y="4207380"/>
            <a:ext cx="2815170" cy="58778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2F523046-1EA4-F94D-A7FC-561529DE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94" y="1722519"/>
            <a:ext cx="4561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primordial power spectrum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C7994C-6239-2544-AFAF-94E8A70E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200" y="1905001"/>
            <a:ext cx="4987725" cy="3606799"/>
          </a:xfrm>
          <a:ln w="76200">
            <a:solidFill>
              <a:schemeClr val="accent2"/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en-US" sz="3600" i="1" dirty="0">
                <a:solidFill>
                  <a:schemeClr val="accent2"/>
                </a:solidFill>
              </a:rPr>
              <a:t>      </a:t>
            </a:r>
            <a:r>
              <a:rPr lang="en-US" sz="4000" i="1" dirty="0">
                <a:solidFill>
                  <a:schemeClr val="accent2"/>
                </a:solidFill>
              </a:rPr>
              <a:t>Assumptions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Slow-roll attractor reached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Smooth </a:t>
            </a:r>
            <a:r>
              <a:rPr lang="en-US" dirty="0" err="1">
                <a:cs typeface="MS PGothic" pitchFamily="34" charset="-128"/>
              </a:rPr>
              <a:t>inflaton</a:t>
            </a:r>
            <a:r>
              <a:rPr lang="en-US" dirty="0">
                <a:cs typeface="MS PGothic" pitchFamily="34" charset="-128"/>
              </a:rPr>
              <a:t> potential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Bunch-Davies vacuum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Other fields can be integrated out</a:t>
            </a:r>
          </a:p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7F2224-D600-274B-A76B-C93B3C5D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06529"/>
            <a:ext cx="11328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Standard inflation: smooth power spectrum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03556FA-F72C-1F47-861F-5510BA452520}"/>
              </a:ext>
            </a:extLst>
          </p:cNvPr>
          <p:cNvSpPr/>
          <p:nvPr/>
        </p:nvSpPr>
        <p:spPr>
          <a:xfrm rot="10800000">
            <a:off x="5534657" y="3327668"/>
            <a:ext cx="654341" cy="548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77F2224-D600-274B-A76B-C93B3C5D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06529"/>
            <a:ext cx="11328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Inflation with features</a:t>
            </a:r>
          </a:p>
        </p:txBody>
      </p:sp>
      <p:pic>
        <p:nvPicPr>
          <p:cNvPr id="9" name="Picture 8" descr="pk2014c.pdf">
            <a:extLst>
              <a:ext uri="{FF2B5EF4-FFF2-40B4-BE49-F238E27FC236}">
                <a16:creationId xmlns:a16="http://schemas.microsoft.com/office/drawing/2014/main" id="{E2101FAA-9B95-2240-8841-4490E613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00" y="1271092"/>
            <a:ext cx="3628925" cy="518417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0846DB-54BA-7F47-ABC8-0D3D68FA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200" y="1905001"/>
            <a:ext cx="4987725" cy="3606799"/>
          </a:xfrm>
          <a:ln w="76200">
            <a:solidFill>
              <a:schemeClr val="accent2"/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en-US" sz="3600" i="1" dirty="0">
                <a:solidFill>
                  <a:schemeClr val="accent2"/>
                </a:solidFill>
              </a:rPr>
              <a:t>      </a:t>
            </a:r>
            <a:r>
              <a:rPr lang="en-US" sz="4000" i="1" dirty="0">
                <a:solidFill>
                  <a:schemeClr val="accent2"/>
                </a:solidFill>
              </a:rPr>
              <a:t>Assumptions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Slow-roll attractor reached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Smooth </a:t>
            </a:r>
            <a:r>
              <a:rPr lang="en-US" dirty="0" err="1">
                <a:cs typeface="MS PGothic" pitchFamily="34" charset="-128"/>
              </a:rPr>
              <a:t>inflaton</a:t>
            </a:r>
            <a:r>
              <a:rPr lang="en-US" dirty="0">
                <a:cs typeface="MS PGothic" pitchFamily="34" charset="-128"/>
              </a:rPr>
              <a:t> potential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Bunch-Davies vacuum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Other fields can be integrated out</a:t>
            </a:r>
          </a:p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130ED57-AFE2-4A4C-AC45-8C5E1C5F9F1C}"/>
              </a:ext>
            </a:extLst>
          </p:cNvPr>
          <p:cNvSpPr txBox="1">
            <a:spLocks/>
          </p:cNvSpPr>
          <p:nvPr/>
        </p:nvSpPr>
        <p:spPr>
          <a:xfrm>
            <a:off x="6087962" y="1689100"/>
            <a:ext cx="5664200" cy="4038599"/>
          </a:xfrm>
          <a:prstGeom prst="rect">
            <a:avLst/>
          </a:prstGeom>
          <a:solidFill>
            <a:schemeClr val="bg1">
              <a:alpha val="59648"/>
            </a:schemeClr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80E1A-AE14-3047-9297-03FF7C2CA28C}"/>
              </a:ext>
            </a:extLst>
          </p:cNvPr>
          <p:cNvSpPr txBox="1"/>
          <p:nvPr/>
        </p:nvSpPr>
        <p:spPr>
          <a:xfrm rot="19487161">
            <a:off x="6151461" y="3201298"/>
            <a:ext cx="553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break any of these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C114895-0A74-0B4E-AA22-69FEA4A5B28A}"/>
              </a:ext>
            </a:extLst>
          </p:cNvPr>
          <p:cNvSpPr/>
          <p:nvPr/>
        </p:nvSpPr>
        <p:spPr>
          <a:xfrm rot="10800000">
            <a:off x="5534657" y="3327668"/>
            <a:ext cx="654341" cy="5483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B641D-5809-2146-82BE-B5F3EA84E640}"/>
              </a:ext>
            </a:extLst>
          </p:cNvPr>
          <p:cNvSpPr txBox="1"/>
          <p:nvPr/>
        </p:nvSpPr>
        <p:spPr>
          <a:xfrm>
            <a:off x="895490" y="5801139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generically: oscillations in </a:t>
            </a:r>
            <a:r>
              <a:rPr lang="en-US" sz="2400" i="1" dirty="0"/>
              <a:t>k</a:t>
            </a:r>
            <a:r>
              <a:rPr lang="en-US" sz="2400" dirty="0"/>
              <a:t> or ln </a:t>
            </a:r>
            <a:r>
              <a:rPr lang="en-US" sz="2400" i="1" dirty="0"/>
              <a:t>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4E540-F8F3-A444-BACC-96D2B48EB436}"/>
              </a:ext>
            </a:extLst>
          </p:cNvPr>
          <p:cNvSpPr txBox="1"/>
          <p:nvPr/>
        </p:nvSpPr>
        <p:spPr>
          <a:xfrm rot="19487161">
            <a:off x="790199" y="3632639"/>
            <a:ext cx="553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Features!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18AFA00-3F86-DE4B-B3E4-31A9F24D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511" y="6079706"/>
            <a:ext cx="36549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Lucida Grande"/>
              <a:cs typeface="Lucida Grande"/>
            </a:endParaRPr>
          </a:p>
          <a:p>
            <a:pPr algn="ctr"/>
            <a:r>
              <a:rPr lang="en-US" sz="2000" dirty="0">
                <a:solidFill>
                  <a:schemeClr val="accent3"/>
                </a:solidFill>
                <a:latin typeface="Lucida Grande"/>
                <a:cs typeface="Lucida Grande"/>
              </a:rPr>
              <a:t>[</a:t>
            </a:r>
            <a:r>
              <a:rPr lang="en-US" sz="2000" dirty="0" err="1">
                <a:solidFill>
                  <a:schemeClr val="accent3"/>
                </a:solidFill>
                <a:latin typeface="Lucida Grande"/>
                <a:cs typeface="Lucida Grande"/>
              </a:rPr>
              <a:t>Chluba</a:t>
            </a:r>
            <a:r>
              <a:rPr lang="en-US" sz="2000" dirty="0">
                <a:solidFill>
                  <a:schemeClr val="accent3"/>
                </a:solidFill>
                <a:latin typeface="Lucida Grande"/>
                <a:cs typeface="Lucida Grande"/>
              </a:rPr>
              <a:t>, JH, Patil 2015]</a:t>
            </a:r>
            <a:endParaRPr lang="en-US" sz="2000" dirty="0">
              <a:solidFill>
                <a:schemeClr val="tx2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169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1475-3541-C542-B707-4A3E62B9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Features models: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388BE-C38E-0A44-BAE6-DBCA37C2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7" y="2272263"/>
            <a:ext cx="111506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41D7C-E897-8E4A-AD0C-DE2B1A59E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7" y="4744885"/>
            <a:ext cx="11785600" cy="119380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2D4569E4-8087-1A4A-913F-68043B9FFA84}"/>
              </a:ext>
            </a:extLst>
          </p:cNvPr>
          <p:cNvSpPr/>
          <p:nvPr/>
        </p:nvSpPr>
        <p:spPr>
          <a:xfrm rot="16200000">
            <a:off x="3777343" y="1894962"/>
            <a:ext cx="410547" cy="34786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D6F28D3-01EA-1C40-B794-284670855F0C}"/>
              </a:ext>
            </a:extLst>
          </p:cNvPr>
          <p:cNvSpPr/>
          <p:nvPr/>
        </p:nvSpPr>
        <p:spPr>
          <a:xfrm rot="5400000">
            <a:off x="3777343" y="2934807"/>
            <a:ext cx="410547" cy="34786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5B190845-113E-CA46-A2F7-D769BB06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35" y="3970223"/>
            <a:ext cx="4561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ordinary power law</a:t>
            </a:r>
            <a:endParaRPr lang="en-US" sz="3600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DE23A92-2631-994B-9162-26E1AFE8452F}"/>
              </a:ext>
            </a:extLst>
          </p:cNvPr>
          <p:cNvSpPr/>
          <p:nvPr/>
        </p:nvSpPr>
        <p:spPr>
          <a:xfrm rot="16200000">
            <a:off x="8506030" y="1186164"/>
            <a:ext cx="410547" cy="4896216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90FCCEE0-FBBC-404D-85DA-E4CCB571560D}"/>
              </a:ext>
            </a:extLst>
          </p:cNvPr>
          <p:cNvSpPr/>
          <p:nvPr/>
        </p:nvSpPr>
        <p:spPr>
          <a:xfrm rot="5400000">
            <a:off x="8804608" y="1927431"/>
            <a:ext cx="410549" cy="5493376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2D3F4-91A2-CE45-8750-E068B642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251" y="3941033"/>
            <a:ext cx="4561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modulation</a:t>
            </a:r>
            <a:endParaRPr lang="en-US" sz="3600" i="1" dirty="0">
              <a:solidFill>
                <a:schemeClr val="accent2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DD64950-9DFA-604A-A83D-E6E93721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32" y="1414064"/>
            <a:ext cx="61683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Linear oscillation model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(effects periodic in conformal time)</a:t>
            </a:r>
            <a:endParaRPr lang="en-US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8D61F95-EE61-A643-8B02-B18C2934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32" y="5920024"/>
            <a:ext cx="61683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Logarithmic oscillation model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(effects periodic in cosmic time)</a:t>
            </a:r>
            <a:endParaRPr lang="en-US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948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B784-77F7-E647-BE3E-5F75955B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to CMB data</a:t>
            </a:r>
          </a:p>
        </p:txBody>
      </p:sp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6543FD3-D39B-AD48-932D-1B8691A1B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037" y="1189899"/>
            <a:ext cx="7477944" cy="557106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A7B84A-4E67-CF4C-A00C-18C8147E23C8}"/>
              </a:ext>
            </a:extLst>
          </p:cNvPr>
          <p:cNvSpPr txBox="1">
            <a:spLocks/>
          </p:cNvSpPr>
          <p:nvPr/>
        </p:nvSpPr>
        <p:spPr>
          <a:xfrm>
            <a:off x="8539440" y="2311565"/>
            <a:ext cx="1610483" cy="290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F2E204-223E-F74E-AC6B-56D95BC55607}"/>
              </a:ext>
            </a:extLst>
          </p:cNvPr>
          <p:cNvSpPr txBox="1">
            <a:spLocks/>
          </p:cNvSpPr>
          <p:nvPr/>
        </p:nvSpPr>
        <p:spPr>
          <a:xfrm>
            <a:off x="8375305" y="2205111"/>
            <a:ext cx="1901429" cy="503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/>
              <a:t>Planck</a:t>
            </a:r>
            <a:r>
              <a:rPr lang="en-US" sz="2400" dirty="0"/>
              <a:t> data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BF78028-186A-5244-B0E2-67A5ACE9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7498" y="2311565"/>
            <a:ext cx="4561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CMB temperature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angular power spectrum</a:t>
            </a:r>
            <a:endParaRPr lang="en-US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7062A007-1B9C-EE46-9457-2EA8960C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7498" y="4536264"/>
            <a:ext cx="4561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residuals with respect to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Lucida Grande"/>
                <a:ea typeface="Lucida Grande"/>
                <a:cs typeface="Lucida Grande"/>
              </a:rPr>
              <a:t>LCDM best fit</a:t>
            </a:r>
            <a:endParaRPr lang="en-US" i="1" dirty="0">
              <a:solidFill>
                <a:schemeClr val="accent1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016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04DF-0133-3D41-B720-4EB33A0A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Complications…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86B9243-F5DA-8E48-A969-40A5738C6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8" y="1487617"/>
            <a:ext cx="7313137" cy="452596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340179-957F-BC40-96C2-01623CC9D1E0}"/>
              </a:ext>
            </a:extLst>
          </p:cNvPr>
          <p:cNvSpPr txBox="1">
            <a:spLocks/>
          </p:cNvSpPr>
          <p:nvPr/>
        </p:nvSpPr>
        <p:spPr>
          <a:xfrm>
            <a:off x="6910885" y="1718394"/>
            <a:ext cx="5225132" cy="360679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Complex structure of likelihood function</a:t>
            </a:r>
          </a:p>
          <a:p>
            <a:pPr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Increased requirements for numerical accuracy</a:t>
            </a:r>
          </a:p>
          <a:p>
            <a:pPr lvl="1"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Computation of CMB spectra</a:t>
            </a:r>
          </a:p>
          <a:p>
            <a:pPr lvl="1">
              <a:buFont typeface="Arial" pitchFamily="-103" charset="0"/>
              <a:buChar char="•"/>
            </a:pPr>
            <a:r>
              <a:rPr lang="en-US" dirty="0">
                <a:cs typeface="MS PGothic" pitchFamily="34" charset="-128"/>
              </a:rPr>
              <a:t>Likelihood evaluation</a:t>
            </a:r>
          </a:p>
          <a:p>
            <a:pPr lvl="1">
              <a:buFont typeface="Arial" pitchFamily="-103" charset="0"/>
              <a:buChar char="•"/>
            </a:pPr>
            <a:endParaRPr lang="en-US" dirty="0">
              <a:cs typeface="MS PGothic" pitchFamily="34" charset="-128"/>
            </a:endParaRPr>
          </a:p>
          <a:p>
            <a:pPr>
              <a:buFont typeface="Arial" pitchFamily="-103" charset="0"/>
              <a:buChar char="•"/>
            </a:pPr>
            <a:endParaRPr lang="en-US" dirty="0">
              <a:cs typeface="MS PGothic" pitchFamily="34" charset="-128"/>
            </a:endParaRPr>
          </a:p>
          <a:p>
            <a:endParaRPr lang="en-US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BE4464FD-9745-894B-B832-D1EB7534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190" y="4843822"/>
            <a:ext cx="4938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Takes O(1 min) to calculate likelihood for one single combination of parameters </a:t>
            </a:r>
            <a:endParaRPr lang="en-US" i="1" dirty="0">
              <a:solidFill>
                <a:schemeClr val="accent2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38DB0F7-0AC8-B949-904C-9BE4AA80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6" y="6025090"/>
            <a:ext cx="12112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Commonly used Markov chain Monte Carlo methods are very inefficient here</a:t>
            </a:r>
            <a:endParaRPr lang="en-US" sz="3600" i="1" dirty="0">
              <a:solidFill>
                <a:schemeClr val="accent2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651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1018</Words>
  <Application>Microsoft Macintosh PowerPoint</Application>
  <PresentationFormat>Widescreen</PresentationFormat>
  <Paragraphs>253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Apple Chancery</vt:lpstr>
      <vt:lpstr>Apple Chancery</vt:lpstr>
      <vt:lpstr>Arial</vt:lpstr>
      <vt:lpstr>Calibri</vt:lpstr>
      <vt:lpstr>Lucida Grande</vt:lpstr>
      <vt:lpstr>Office Theme</vt:lpstr>
      <vt:lpstr>Optimising inflationary features – the Bayesian way</vt:lpstr>
      <vt:lpstr>Inflation</vt:lpstr>
      <vt:lpstr>Initial conditions for structure formation</vt:lpstr>
      <vt:lpstr>Standard inflation: smooth power spectrum</vt:lpstr>
      <vt:lpstr>Standard inflation: smooth power spectrum</vt:lpstr>
      <vt:lpstr>Inflation with features</vt:lpstr>
      <vt:lpstr>Features models: examples</vt:lpstr>
      <vt:lpstr>Fit to CMB data</vt:lpstr>
      <vt:lpstr>Complications…</vt:lpstr>
      <vt:lpstr>Bayesian optimisation</vt:lpstr>
      <vt:lpstr>Bayesian optimisation</vt:lpstr>
      <vt:lpstr>Gaussian Process Regression (GPR)</vt:lpstr>
      <vt:lpstr>Gaussian Process Regression (GPR)</vt:lpstr>
      <vt:lpstr>Gaussian Process</vt:lpstr>
      <vt:lpstr>Gaussian Process</vt:lpstr>
      <vt:lpstr>Gaussian Process Regression (GPR)</vt:lpstr>
      <vt:lpstr>Gaussian Process Regression</vt:lpstr>
      <vt:lpstr>Gaussian Process Regression</vt:lpstr>
      <vt:lpstr>Gaussian Process Regression</vt:lpstr>
      <vt:lpstr>Where to draw the next sample?</vt:lpstr>
      <vt:lpstr>Where to draw the next sample?</vt:lpstr>
      <vt:lpstr>Bayesian optimisation</vt:lpstr>
      <vt:lpstr>Bayesian optimisation</vt:lpstr>
      <vt:lpstr>Bayesian optimisation</vt:lpstr>
      <vt:lpstr>Bayesian optimisation</vt:lpstr>
      <vt:lpstr>Bayesian optimisation</vt:lpstr>
      <vt:lpstr>Pros and cons of Bayesian Optimisation</vt:lpstr>
      <vt:lpstr>Bayesian optimization with feature models</vt:lpstr>
      <vt:lpstr>Feature best-fits vs. Planck residuals</vt:lpstr>
      <vt:lpstr>Evidence for features?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Gaussian Processes</dc:title>
  <dc:creator>J</dc:creator>
  <cp:lastModifiedBy>Jan Hamann</cp:lastModifiedBy>
  <cp:revision>49</cp:revision>
  <dcterms:created xsi:type="dcterms:W3CDTF">2017-01-31T16:58:18Z</dcterms:created>
  <dcterms:modified xsi:type="dcterms:W3CDTF">2021-10-16T10:19:11Z</dcterms:modified>
</cp:coreProperties>
</file>