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4791" r:id="rId1"/>
  </p:sldMasterIdLst>
  <p:notesMasterIdLst>
    <p:notesMasterId r:id="rId35"/>
  </p:notesMasterIdLst>
  <p:handoutMasterIdLst>
    <p:handoutMasterId r:id="rId36"/>
  </p:handoutMasterIdLst>
  <p:sldIdLst>
    <p:sldId id="257" r:id="rId2"/>
    <p:sldId id="361" r:id="rId3"/>
    <p:sldId id="386" r:id="rId4"/>
    <p:sldId id="362" r:id="rId5"/>
    <p:sldId id="363" r:id="rId6"/>
    <p:sldId id="364" r:id="rId7"/>
    <p:sldId id="365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82" r:id="rId20"/>
    <p:sldId id="378" r:id="rId21"/>
    <p:sldId id="379" r:id="rId22"/>
    <p:sldId id="383" r:id="rId23"/>
    <p:sldId id="387" r:id="rId24"/>
    <p:sldId id="388" r:id="rId25"/>
    <p:sldId id="380" r:id="rId26"/>
    <p:sldId id="385" r:id="rId27"/>
    <p:sldId id="389" r:id="rId28"/>
    <p:sldId id="390" r:id="rId29"/>
    <p:sldId id="391" r:id="rId30"/>
    <p:sldId id="384" r:id="rId31"/>
    <p:sldId id="392" r:id="rId32"/>
    <p:sldId id="393" r:id="rId33"/>
    <p:sldId id="38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00"/>
    <a:srgbClr val="800080"/>
    <a:srgbClr val="66CCFF"/>
    <a:srgbClr val="0080FF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60" autoAdjust="0"/>
  </p:normalViewPr>
  <p:slideViewPr>
    <p:cSldViewPr snapToGrid="0" snapToObjects="1">
      <p:cViewPr varScale="1">
        <p:scale>
          <a:sx n="97" d="100"/>
          <a:sy n="97" d="100"/>
        </p:scale>
        <p:origin x="-9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8F392-EB4E-F141-85FF-8C9D55D0505B}" type="datetime1">
              <a:rPr lang="en-US" altLang="zh-TW" smtClean="0"/>
              <a:t>22/6/28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A91AA-F178-BC43-AE11-3BF741CE8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71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14802-E712-AA48-9965-C360E4A91F79}" type="datetime1">
              <a:rPr lang="en-US" altLang="zh-TW" smtClean="0"/>
              <a:t>22/6/28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652FC-2502-884A-8F0A-8982BBCE7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15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652FC-2502-884A-8F0A-8982BBCE71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7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652FC-2502-884A-8F0A-8982BBCE71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652FC-2502-884A-8F0A-8982BBCE71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652FC-2502-884A-8F0A-8982BBCE71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理論：好像很厲害，不喜歡作實驗，喜歡自由。科普書（柏拉圖的天空），物理老師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652FC-2502-884A-8F0A-8982BBCE718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理論：好像很厲害，不喜歡作實驗，喜歡自由。科普書（柏拉圖的天空），物理老師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652FC-2502-884A-8F0A-8982BBCE718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理論：好像很厲害，不喜歡作實驗，喜歡自由。科普書（柏拉圖的天空），物理老師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652FC-2502-884A-8F0A-8982BBCE718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理論：好像很厲害，不喜歡作實驗，喜歡自由。科普書（柏拉圖的天空），物理老師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652FC-2502-884A-8F0A-8982BBCE718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EC26-7855-4F4D-B298-95DADE678FCE}" type="datetime1">
              <a:rPr lang="en-US" altLang="zh-TW" smtClean="0"/>
              <a:t>22/6/28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04CD-AC62-D046-867D-E117F63530A8}" type="datetime1">
              <a:rPr lang="en-US" altLang="zh-TW" smtClean="0"/>
              <a:t>22/6/28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D6D-236D-9D45-8C0D-2EAF09D41567}" type="datetime1">
              <a:rPr lang="en-US" altLang="zh-TW" smtClean="0"/>
              <a:t>22/6/28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CRC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26BA-B70F-9649-95B7-52902C22F377}" type="datetime1">
              <a:rPr lang="en-US" altLang="zh-TW" smtClean="0"/>
              <a:t>22/6/28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10E-D813-4340-BF52-4FD65419DFE4}" type="datetime1">
              <a:rPr lang="en-US" altLang="zh-TW" smtClean="0"/>
              <a:t>22/6/28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1440-69FE-3F46-96BF-94DED1E9C349}" type="datetime1">
              <a:rPr lang="en-US" altLang="zh-TW" smtClean="0"/>
              <a:t>22/6/28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3D53-883F-A442-9D88-F2B374979FD5}" type="datetime1">
              <a:rPr lang="en-US" altLang="zh-TW" smtClean="0"/>
              <a:t>22/6/28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19AB-A537-F44F-9386-12AD2C77221A}" type="datetime1">
              <a:rPr lang="en-US" altLang="zh-TW" smtClean="0"/>
              <a:t>22/6/28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3988-FD3A-7845-9E07-390E57E8D278}" type="datetime1">
              <a:rPr lang="en-US" altLang="zh-TW" smtClean="0"/>
              <a:t>22/6/28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F210-1794-B94F-A2E6-F2B63674D976}" type="datetime1">
              <a:rPr lang="en-US" altLang="zh-TW" smtClean="0"/>
              <a:t>22/6/28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B2A4C98A-2138-8542-A407-1968C7671629}" type="datetime1">
              <a:rPr lang="en-US" altLang="zh-TW" smtClean="0"/>
              <a:t>22/6/28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CRC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A6B3C0BF-BC6C-3245-AA13-C85C67CD9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Chalkboard"/>
          <a:ea typeface="+mn-ea"/>
          <a:cs typeface="Chalkboard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Chalkboard"/>
          <a:ea typeface="+mn-ea"/>
          <a:cs typeface="Chalkboard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Chalkboard"/>
          <a:ea typeface="+mn-ea"/>
          <a:cs typeface="Chalkboard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Chalkboard"/>
          <a:ea typeface="+mn-ea"/>
          <a:cs typeface="Chalkboard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Chalkboard"/>
          <a:ea typeface="+mn-ea"/>
          <a:cs typeface="Chalkboard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hyperlink" Target="http://www.particleadventure.org/unseen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0.png"/><Relationship Id="rId5" Type="http://schemas.openxmlformats.org/officeDocument/2006/relationships/image" Target="../media/image77.emf"/><Relationship Id="rId6" Type="http://schemas.openxmlformats.org/officeDocument/2006/relationships/image" Target="../media/image78.emf"/><Relationship Id="rId7" Type="http://schemas.openxmlformats.org/officeDocument/2006/relationships/image" Target="../media/image7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emf"/><Relationship Id="rId6" Type="http://schemas.openxmlformats.org/officeDocument/2006/relationships/image" Target="../media/image84.emf"/><Relationship Id="rId7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0.png"/><Relationship Id="rId12" Type="http://schemas.openxmlformats.org/officeDocument/2006/relationships/image" Target="../media/image101.png"/><Relationship Id="rId13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image" Target="../media/image97.png"/><Relationship Id="rId9" Type="http://schemas.openxmlformats.org/officeDocument/2006/relationships/image" Target="../media/image98.png"/><Relationship Id="rId10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3.png"/><Relationship Id="rId3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91.png"/><Relationship Id="rId5" Type="http://schemas.openxmlformats.org/officeDocument/2006/relationships/image" Target="../media/image93.png"/><Relationship Id="rId6" Type="http://schemas.openxmlformats.org/officeDocument/2006/relationships/image" Target="../media/image92.png"/><Relationship Id="rId7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emf"/><Relationship Id="rId12" Type="http://schemas.openxmlformats.org/officeDocument/2006/relationships/image" Target="../media/image26.emf"/><Relationship Id="rId13" Type="http://schemas.openxmlformats.org/officeDocument/2006/relationships/image" Target="../media/image27.emf"/><Relationship Id="rId14" Type="http://schemas.openxmlformats.org/officeDocument/2006/relationships/image" Target="../media/image28.emf"/><Relationship Id="rId15" Type="http://schemas.openxmlformats.org/officeDocument/2006/relationships/image" Target="../media/image29.emf"/><Relationship Id="rId16" Type="http://schemas.openxmlformats.org/officeDocument/2006/relationships/image" Target="../media/image30.emf"/><Relationship Id="rId17" Type="http://schemas.openxmlformats.org/officeDocument/2006/relationships/image" Target="../media/image31.emf"/><Relationship Id="rId18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Relationship Id="rId3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7404" y="3675509"/>
            <a:ext cx="374919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Chalkboard"/>
                <a:cs typeface="Chalkboard"/>
              </a:rPr>
              <a:t>Chuan-Ren</a:t>
            </a:r>
            <a:r>
              <a:rPr lang="en-US" sz="2400" dirty="0" smtClean="0">
                <a:latin typeface="Chalkboard"/>
                <a:cs typeface="Chalkboard"/>
              </a:rPr>
              <a:t> Chen</a:t>
            </a:r>
          </a:p>
          <a:p>
            <a:pPr algn="ctr"/>
            <a:endParaRPr lang="en-US" sz="2400" dirty="0" smtClean="0">
              <a:latin typeface="Chalkboard"/>
              <a:cs typeface="Chalkboard"/>
            </a:endParaRPr>
          </a:p>
          <a:p>
            <a:pPr algn="ctr"/>
            <a:r>
              <a:rPr lang="en-US" sz="2400" dirty="0" smtClean="0">
                <a:latin typeface="Chalkboard"/>
                <a:cs typeface="Chalkboard"/>
              </a:rPr>
              <a:t>NTNU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7544" y="1636752"/>
            <a:ext cx="8170189" cy="14927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536" y="6107668"/>
            <a:ext cx="518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board"/>
                <a:cs typeface="Chalkboard"/>
              </a:rPr>
              <a:t>NCTS HEP Summer Program, 6/29/2022</a:t>
            </a:r>
            <a:endParaRPr lang="en-US" dirty="0">
              <a:solidFill>
                <a:srgbClr val="008000"/>
              </a:solidFill>
              <a:latin typeface="Chalkboard"/>
              <a:cs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848" y="1807228"/>
            <a:ext cx="77904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Collider Physics (I)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08" y="-11750"/>
            <a:ext cx="8532920" cy="1029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22803" y="340445"/>
            <a:ext cx="3898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Chalkboard"/>
              </a:rPr>
              <a:t>What we know now</a:t>
            </a:r>
            <a:endParaRPr lang="en-US" sz="2800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2983" y="1027369"/>
            <a:ext cx="1528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6 quarks</a:t>
            </a:r>
            <a:endParaRPr lang="en-US" sz="24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39" y="1552390"/>
            <a:ext cx="3492500" cy="4953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771" y="1916399"/>
            <a:ext cx="4318000" cy="29852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3"/>
          <p:cNvSpPr txBox="1"/>
          <p:nvPr/>
        </p:nvSpPr>
        <p:spPr>
          <a:xfrm>
            <a:off x="5460351" y="1032671"/>
            <a:ext cx="1528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halkboard"/>
                <a:cs typeface="Chalkboard"/>
              </a:rPr>
              <a:t>6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 leptons</a:t>
            </a:r>
            <a:endParaRPr lang="en-US" sz="24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39" y="340445"/>
            <a:ext cx="1537920" cy="768960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4105076" y="1732326"/>
            <a:ext cx="4127125" cy="3886395"/>
            <a:chOff x="4105076" y="1732326"/>
            <a:chExt cx="4127125" cy="3886395"/>
          </a:xfrm>
        </p:grpSpPr>
        <p:sp>
          <p:nvSpPr>
            <p:cNvPr id="5" name="橢圓 4"/>
            <p:cNvSpPr/>
            <p:nvPr/>
          </p:nvSpPr>
          <p:spPr>
            <a:xfrm rot="19936237">
              <a:off x="4105076" y="2570074"/>
              <a:ext cx="2300013" cy="95962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 rot="18109342">
              <a:off x="5895352" y="2277954"/>
              <a:ext cx="2050882" cy="95962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5236669" y="3568098"/>
              <a:ext cx="2995532" cy="628952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972400" y="5218611"/>
              <a:ext cx="18104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3 generations</a:t>
              </a:r>
              <a:endParaRPr kumimoji="1" lang="zh-TW" altLang="en-US" sz="2000" dirty="0" smtClean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544286" y="1489034"/>
            <a:ext cx="5089415" cy="4993268"/>
            <a:chOff x="544286" y="1489034"/>
            <a:chExt cx="5089415" cy="4993268"/>
          </a:xfrm>
        </p:grpSpPr>
        <p:sp>
          <p:nvSpPr>
            <p:cNvPr id="3" name="矩形 2"/>
            <p:cNvSpPr/>
            <p:nvPr/>
          </p:nvSpPr>
          <p:spPr>
            <a:xfrm>
              <a:off x="544286" y="1489034"/>
              <a:ext cx="725715" cy="4987966"/>
            </a:xfrm>
            <a:prstGeom prst="rect">
              <a:avLst/>
            </a:prstGeom>
            <a:noFill/>
            <a:ln w="28575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724782" y="1494336"/>
              <a:ext cx="725715" cy="4987966"/>
            </a:xfrm>
            <a:prstGeom prst="rect">
              <a:avLst/>
            </a:prstGeom>
            <a:noFill/>
            <a:ln w="28575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905277" y="1489034"/>
              <a:ext cx="725715" cy="4987966"/>
            </a:xfrm>
            <a:prstGeom prst="rect">
              <a:avLst/>
            </a:prstGeom>
            <a:noFill/>
            <a:ln w="28575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823239" y="5207970"/>
              <a:ext cx="18104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3 generations</a:t>
              </a:r>
              <a:endParaRPr kumimoji="1" lang="zh-TW" altLang="en-US" sz="2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41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174" y="1263504"/>
            <a:ext cx="80594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all interactions which affect matter particles are due to an exchange of </a:t>
            </a:r>
            <a:r>
              <a:rPr lang="en-US" altLang="zh-TW" sz="2400" b="1" dirty="0">
                <a:solidFill>
                  <a:srgbClr val="FF0000"/>
                </a:solidFill>
              </a:rPr>
              <a:t>force carrier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particles</a:t>
            </a:r>
            <a:r>
              <a:rPr lang="en-US" altLang="zh-TW" sz="2400" b="1" dirty="0" smtClean="0"/>
              <a:t>. </a:t>
            </a:r>
            <a:r>
              <a:rPr lang="en-US" altLang="zh-TW" sz="2400" dirty="0" smtClean="0"/>
              <a:t>"</a:t>
            </a:r>
            <a:r>
              <a:rPr lang="en-US" altLang="zh-TW" sz="2400" dirty="0"/>
              <a:t>forces" are actually the effects of force carrier particles on matter particles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14"/>
          <p:cNvSpPr txBox="1"/>
          <p:nvPr/>
        </p:nvSpPr>
        <p:spPr>
          <a:xfrm>
            <a:off x="3241421" y="340445"/>
            <a:ext cx="2661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Chalkboard"/>
              </a:rPr>
              <a:t>Force Carrier</a:t>
            </a:r>
            <a:endParaRPr lang="en-US" sz="2800" dirty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421" y="3069211"/>
            <a:ext cx="2184400" cy="8255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77391" y="4257243"/>
            <a:ext cx="5571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http://www.particleadventure.org/</a:t>
            </a:r>
            <a:r>
              <a:rPr lang="en-US" altLang="zh-TW" dirty="0" smtClean="0">
                <a:hlinkClick r:id="rId3"/>
              </a:rPr>
              <a:t>unseen.html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592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26634" y="3502158"/>
            <a:ext cx="200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Richard Feynman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591065" y="3540258"/>
            <a:ext cx="200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Julian Schwinger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77625" y="35433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Sin-</a:t>
            </a:r>
            <a:r>
              <a:rPr kumimoji="1" lang="en-US" altLang="zh-TW" dirty="0" err="1" smtClean="0">
                <a:latin typeface="Comic Sans MS"/>
                <a:cs typeface="Comic Sans MS"/>
              </a:rPr>
              <a:t>Itrio</a:t>
            </a:r>
            <a:r>
              <a:rPr kumimoji="1" lang="en-US" altLang="zh-TW" dirty="0" smtClean="0">
                <a:latin typeface="Comic Sans MS"/>
                <a:cs typeface="Comic Sans MS"/>
              </a:rPr>
              <a:t> </a:t>
            </a:r>
            <a:r>
              <a:rPr kumimoji="1" lang="en-US" altLang="zh-TW" dirty="0" err="1" smtClean="0">
                <a:latin typeface="Comic Sans MS"/>
                <a:cs typeface="Comic Sans MS"/>
              </a:rPr>
              <a:t>Tomonaga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81955" y="4499425"/>
            <a:ext cx="413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Quantum Electrodynamics (QED)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862293" y="3954175"/>
            <a:ext cx="2236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Nobel prize 1965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43" y="897246"/>
            <a:ext cx="1912392" cy="25920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063" y="897248"/>
            <a:ext cx="1850717" cy="25920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708" y="925074"/>
            <a:ext cx="1851864" cy="2594900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626635" y="5096212"/>
            <a:ext cx="8178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“ for their fundamental work in quantum electrodynamics, with deep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-</a:t>
            </a:r>
            <a:r>
              <a:rPr kumimoji="1" lang="en-US" altLang="zh-TW" sz="2000" dirty="0" err="1" smtClean="0">
                <a:latin typeface="Comic Sans MS"/>
                <a:cs typeface="Comic Sans MS"/>
              </a:rPr>
              <a:t>ploughing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 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consequences for the physics of elementary particles.”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sp>
        <p:nvSpPr>
          <p:cNvPr id="22" name="TextBox 14"/>
          <p:cNvSpPr txBox="1"/>
          <p:nvPr/>
        </p:nvSpPr>
        <p:spPr>
          <a:xfrm>
            <a:off x="2622803" y="340445"/>
            <a:ext cx="3898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Chalkboard"/>
              </a:rPr>
              <a:t>Electromagnetic</a:t>
            </a:r>
            <a:endParaRPr lang="en-US" sz="2800" dirty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6754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21" y="974858"/>
            <a:ext cx="2028312" cy="2540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99121" y="3489458"/>
            <a:ext cx="205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Steven Weinberg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421" y="898658"/>
            <a:ext cx="1861827" cy="26289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688607" y="3527558"/>
            <a:ext cx="156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err="1" smtClean="0">
                <a:latin typeface="Comic Sans MS"/>
                <a:cs typeface="Comic Sans MS"/>
              </a:rPr>
              <a:t>Abdus</a:t>
            </a:r>
            <a:r>
              <a:rPr kumimoji="1" lang="en-US" altLang="zh-TW" dirty="0" smtClean="0">
                <a:latin typeface="Comic Sans MS"/>
                <a:cs typeface="Comic Sans MS"/>
              </a:rPr>
              <a:t> Salam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7159" y="935004"/>
            <a:ext cx="2070100" cy="259255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936507" y="35306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Sheldon Glashow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814376" y="5542035"/>
            <a:ext cx="3508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discovered in 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1983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 at CERN 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743203" y="4499425"/>
            <a:ext cx="341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1960’s </a:t>
            </a:r>
            <a:r>
              <a:rPr kumimoji="1" lang="en-US" altLang="zh-TW" sz="2000" dirty="0">
                <a:latin typeface="Comic Sans MS"/>
                <a:cs typeface="Comic Sans MS"/>
              </a:rPr>
              <a:t>E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lectroweak </a:t>
            </a:r>
            <a:r>
              <a:rPr kumimoji="1" lang="en-US" altLang="zh-TW" sz="2000" dirty="0">
                <a:latin typeface="Comic Sans MS"/>
                <a:cs typeface="Comic Sans MS"/>
              </a:rPr>
              <a:t>T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heory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1882640" y="5068249"/>
            <a:ext cx="870857" cy="314476"/>
          </a:xfrm>
          <a:prstGeom prst="rightArrow">
            <a:avLst/>
          </a:prstGeom>
          <a:solidFill>
            <a:srgbClr val="CCFF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2814376" y="5007037"/>
            <a:ext cx="3716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prediction of W and Z bosons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453996" y="3954175"/>
            <a:ext cx="2236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Nobel prize 1979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2803" y="340445"/>
            <a:ext cx="3898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Chalkboard"/>
              </a:rPr>
              <a:t>Weak</a:t>
            </a:r>
            <a:endParaRPr lang="en-US" sz="2800" dirty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65543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684466" y="4625790"/>
            <a:ext cx="146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David Gross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704898" y="4636581"/>
            <a:ext cx="1994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H. David </a:t>
            </a:r>
            <a:r>
              <a:rPr kumimoji="1" lang="en-US" altLang="zh-TW" dirty="0" err="1" smtClean="0">
                <a:latin typeface="Comic Sans MS"/>
                <a:cs typeface="Comic Sans MS"/>
              </a:rPr>
              <a:t>Politzer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834964" y="4650414"/>
            <a:ext cx="173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Frank </a:t>
            </a:r>
            <a:r>
              <a:rPr kumimoji="1" lang="en-US" altLang="zh-TW" dirty="0" err="1" smtClean="0">
                <a:latin typeface="Comic Sans MS"/>
                <a:cs typeface="Comic Sans MS"/>
              </a:rPr>
              <a:t>Wilczek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828312" y="1821591"/>
            <a:ext cx="351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discovered in 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1979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 at DESY 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61636" y="863665"/>
            <a:ext cx="7030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1960’s, 1970’s, development of Quantum </a:t>
            </a:r>
            <a:r>
              <a:rPr kumimoji="1" lang="en-US" altLang="zh-TW" sz="2000" dirty="0" err="1" smtClean="0">
                <a:latin typeface="Comic Sans MS"/>
                <a:cs typeface="Comic Sans MS"/>
              </a:rPr>
              <a:t>Chromodynamics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 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561744" y="1456911"/>
            <a:ext cx="870857" cy="314476"/>
          </a:xfrm>
          <a:prstGeom prst="rightArrow">
            <a:avLst/>
          </a:prstGeom>
          <a:solidFill>
            <a:srgbClr val="CCFF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493480" y="1395699"/>
            <a:ext cx="3311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prediction of gluon bosons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557878" y="5067940"/>
            <a:ext cx="2277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Nobel prize 2004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315" y="2343146"/>
            <a:ext cx="1926706" cy="22029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22803" y="340445"/>
            <a:ext cx="3898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Chalkboard"/>
              </a:rPr>
              <a:t>Strong</a:t>
            </a:r>
            <a:endParaRPr lang="en-US" sz="2800" dirty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594" y="2343146"/>
            <a:ext cx="1728620" cy="220293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964" y="2343146"/>
            <a:ext cx="1772349" cy="2202935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1008135" y="5468050"/>
            <a:ext cx="7797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“for the discovery of 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asymptotic freedom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 of the theory of the strong interaction”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2981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41421" y="340445"/>
            <a:ext cx="2661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Chalkboard"/>
              </a:rPr>
              <a:t>What we know</a:t>
            </a:r>
            <a:endParaRPr lang="en-US" sz="2800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133" y="801839"/>
            <a:ext cx="268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four interactions</a:t>
            </a:r>
            <a:endParaRPr lang="en-US" sz="24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66" y="1351311"/>
            <a:ext cx="1251069" cy="1749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886" y="1416782"/>
            <a:ext cx="1381618" cy="1657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457" y="1275461"/>
            <a:ext cx="1011976" cy="1812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419" y="1573910"/>
            <a:ext cx="1905000" cy="1435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890" y="3899403"/>
            <a:ext cx="1526996" cy="1848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5898" y="4334124"/>
            <a:ext cx="1391605" cy="1391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8963" y="4034962"/>
            <a:ext cx="1676400" cy="1752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2724" y="3240216"/>
            <a:ext cx="268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gravity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3860" y="3240216"/>
            <a:ext cx="268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electromagnetism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5124" y="5787562"/>
            <a:ext cx="268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weak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6099" y="5787562"/>
            <a:ext cx="268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strong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41421" y="340445"/>
            <a:ext cx="2661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Chalkboard"/>
              </a:rPr>
              <a:t>What we know</a:t>
            </a:r>
            <a:endParaRPr lang="en-US" sz="2800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133" y="801839"/>
            <a:ext cx="268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four interactions</a:t>
            </a:r>
            <a:endParaRPr lang="en-US" sz="24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66" y="1351311"/>
            <a:ext cx="1251069" cy="1749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886" y="1416782"/>
            <a:ext cx="1381618" cy="1657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457" y="1275461"/>
            <a:ext cx="1011976" cy="1812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419" y="1573910"/>
            <a:ext cx="1905000" cy="1435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890" y="3899403"/>
            <a:ext cx="1526996" cy="1848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5898" y="4334124"/>
            <a:ext cx="1391605" cy="1391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8963" y="4034962"/>
            <a:ext cx="1676400" cy="1752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2724" y="3240216"/>
            <a:ext cx="268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gravity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3860" y="3240216"/>
            <a:ext cx="268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electromagnetism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5124" y="5787562"/>
            <a:ext cx="268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weak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6099" y="5787562"/>
            <a:ext cx="268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strong</a:t>
            </a:r>
            <a:endParaRPr lang="en-US" sz="2400" dirty="0">
              <a:latin typeface="Chalkboard"/>
              <a:cs typeface="Chalkboard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352993"/>
              </p:ext>
            </p:extLst>
          </p:nvPr>
        </p:nvGraphicFramePr>
        <p:xfrm>
          <a:off x="393356" y="3448133"/>
          <a:ext cx="8369865" cy="2779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642"/>
                <a:gridCol w="1846615"/>
                <a:gridCol w="1532713"/>
                <a:gridCol w="2486526"/>
                <a:gridCol w="1283369"/>
              </a:tblGrid>
              <a:tr h="768294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Gravity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Weak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Electromagnetic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Strong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682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Carried by</a:t>
                      </a:r>
                      <a:endParaRPr lang="en-US" sz="2400" dirty="0">
                        <a:solidFill>
                          <a:schemeClr val="tx1"/>
                        </a:solidFill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Graviton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(not yet observed)</a:t>
                      </a:r>
                      <a:endParaRPr lang="en-US" sz="2000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W</a:t>
                      </a:r>
                      <a:r>
                        <a:rPr lang="en-US" sz="2000" baseline="30000" dirty="0" smtClean="0">
                          <a:latin typeface="Chalkboard"/>
                          <a:cs typeface="Chalkboard"/>
                        </a:rPr>
                        <a:t>+</a:t>
                      </a:r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 W</a:t>
                      </a:r>
                      <a:r>
                        <a:rPr lang="en-US" sz="2000" baseline="30000" dirty="0" smtClean="0">
                          <a:latin typeface="Chalkboard"/>
                          <a:cs typeface="Chalkboard"/>
                        </a:rPr>
                        <a:t>-</a:t>
                      </a:r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 Z</a:t>
                      </a:r>
                      <a:endParaRPr lang="en-US" sz="2000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Photon</a:t>
                      </a:r>
                      <a:endParaRPr lang="en-US" sz="2000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Gluon</a:t>
                      </a:r>
                      <a:endParaRPr lang="en-US" sz="2000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682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Acts on</a:t>
                      </a:r>
                      <a:endParaRPr lang="en-US" sz="2400" dirty="0">
                        <a:solidFill>
                          <a:schemeClr val="tx1"/>
                        </a:solidFill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All</a:t>
                      </a:r>
                      <a:endParaRPr lang="en-US" sz="2000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Quarks and Leptons</a:t>
                      </a:r>
                      <a:endParaRPr lang="en-US" sz="2000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Quarks,</a:t>
                      </a:r>
                      <a:r>
                        <a:rPr lang="en-US" sz="2000" baseline="0" dirty="0" smtClean="0">
                          <a:latin typeface="Chalkboard"/>
                          <a:cs typeface="Chalkboard"/>
                        </a:rPr>
                        <a:t> Charged Leptons and W</a:t>
                      </a:r>
                      <a:r>
                        <a:rPr lang="en-US" sz="2000" baseline="30000" dirty="0" smtClean="0">
                          <a:latin typeface="Chalkboard"/>
                          <a:cs typeface="Chalkboard"/>
                        </a:rPr>
                        <a:t>+</a:t>
                      </a:r>
                      <a:r>
                        <a:rPr lang="en-US" sz="2000" baseline="0" dirty="0" smtClean="0">
                          <a:latin typeface="Chalkboard"/>
                          <a:cs typeface="Chalkboard"/>
                        </a:rPr>
                        <a:t> W</a:t>
                      </a:r>
                      <a:r>
                        <a:rPr lang="en-US" sz="2000" baseline="30000" dirty="0" smtClean="0">
                          <a:latin typeface="Chalkboard"/>
                          <a:cs typeface="Chalkboard"/>
                        </a:rPr>
                        <a:t>-</a:t>
                      </a:r>
                      <a:endParaRPr lang="en-US" sz="2000" baseline="30000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Quarks and Gluons</a:t>
                      </a:r>
                      <a:endParaRPr lang="en-US" sz="2000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916715" y="1292069"/>
            <a:ext cx="7933073" cy="2993754"/>
            <a:chOff x="916715" y="1743339"/>
            <a:chExt cx="7933073" cy="299375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rcRect b="50595"/>
            <a:stretch>
              <a:fillRect/>
            </a:stretch>
          </p:blipFill>
          <p:spPr>
            <a:xfrm>
              <a:off x="916715" y="1743339"/>
              <a:ext cx="7933073" cy="215606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127814" y="4275428"/>
              <a:ext cx="21102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(</a:t>
              </a:r>
              <a:r>
                <a:rPr lang="en-US" sz="2400" dirty="0" err="1" smtClean="0">
                  <a:latin typeface="Chalkboard"/>
                  <a:cs typeface="Chalkboard"/>
                </a:rPr>
                <a:t>ElectroWeak</a:t>
              </a:r>
              <a:r>
                <a:rPr lang="en-US" sz="2400" dirty="0" smtClean="0">
                  <a:latin typeface="Chalkboard"/>
                  <a:cs typeface="Chalkboard"/>
                </a:rPr>
                <a:t>)</a:t>
              </a:r>
              <a:endParaRPr lang="en-US" sz="2400" dirty="0">
                <a:latin typeface="Chalkboard"/>
                <a:cs typeface="Chalkboard"/>
              </a:endParaRPr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2" name="群組 1"/>
          <p:cNvGrpSpPr/>
          <p:nvPr/>
        </p:nvGrpSpPr>
        <p:grpSpPr>
          <a:xfrm>
            <a:off x="3564811" y="4575791"/>
            <a:ext cx="4555406" cy="472791"/>
            <a:chOff x="3564811" y="4575791"/>
            <a:chExt cx="4555406" cy="472791"/>
          </a:xfrm>
        </p:grpSpPr>
        <p:sp>
          <p:nvSpPr>
            <p:cNvPr id="24" name="TextBox 3"/>
            <p:cNvSpPr txBox="1"/>
            <p:nvPr/>
          </p:nvSpPr>
          <p:spPr>
            <a:xfrm>
              <a:off x="3564811" y="4575791"/>
              <a:ext cx="145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Chalkboard"/>
                  <a:cs typeface="Chalkboard"/>
                </a:rPr>
                <a:t>(massive)</a:t>
              </a:r>
              <a:endParaRPr lang="en-US" sz="2400" dirty="0">
                <a:solidFill>
                  <a:srgbClr val="FF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25" name="TextBox 3"/>
            <p:cNvSpPr txBox="1"/>
            <p:nvPr/>
          </p:nvSpPr>
          <p:spPr>
            <a:xfrm>
              <a:off x="6554691" y="4586917"/>
              <a:ext cx="1565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Chalkboard"/>
                  <a:cs typeface="Chalkboard"/>
                </a:rPr>
                <a:t>(massless)</a:t>
              </a:r>
              <a:endParaRPr lang="en-US" sz="2400" dirty="0">
                <a:solidFill>
                  <a:srgbClr val="FF0000"/>
                </a:solidFill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29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31" name="Group 82"/>
          <p:cNvGrpSpPr/>
          <p:nvPr/>
        </p:nvGrpSpPr>
        <p:grpSpPr>
          <a:xfrm>
            <a:off x="1078405" y="622761"/>
            <a:ext cx="6835199" cy="5391426"/>
            <a:chOff x="2520510" y="115349"/>
            <a:chExt cx="3252936" cy="4091129"/>
          </a:xfrm>
        </p:grpSpPr>
        <p:pic>
          <p:nvPicPr>
            <p:cNvPr id="32" name="Picture 1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5528" y="543125"/>
              <a:ext cx="2962280" cy="3663353"/>
            </a:xfrm>
            <a:prstGeom prst="rect">
              <a:avLst/>
            </a:prstGeom>
          </p:spPr>
        </p:pic>
        <p:sp>
          <p:nvSpPr>
            <p:cNvPr id="33" name="TextBox 81"/>
            <p:cNvSpPr txBox="1"/>
            <p:nvPr/>
          </p:nvSpPr>
          <p:spPr>
            <a:xfrm>
              <a:off x="2520510" y="115349"/>
              <a:ext cx="3252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 smtClean="0">
                  <a:solidFill>
                    <a:srgbClr val="FF6600"/>
                  </a:solidFill>
                  <a:latin typeface="Marker Felt"/>
                  <a:cs typeface="Marker Felt"/>
                </a:rPr>
                <a:t>Standard Model</a:t>
              </a:r>
              <a:endParaRPr lang="en-US" sz="2300" baseline="-25000" dirty="0">
                <a:solidFill>
                  <a:srgbClr val="FF6600"/>
                </a:solidFill>
                <a:latin typeface="Marker Felt"/>
                <a:cs typeface="Marker Fe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61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1" name="Group 82"/>
          <p:cNvGrpSpPr/>
          <p:nvPr/>
        </p:nvGrpSpPr>
        <p:grpSpPr>
          <a:xfrm>
            <a:off x="5805483" y="520434"/>
            <a:ext cx="3009385" cy="3557374"/>
            <a:chOff x="2520510" y="115349"/>
            <a:chExt cx="3252936" cy="4091129"/>
          </a:xfrm>
        </p:grpSpPr>
        <p:pic>
          <p:nvPicPr>
            <p:cNvPr id="32" name="Picture 1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5528" y="543125"/>
              <a:ext cx="2962280" cy="3663353"/>
            </a:xfrm>
            <a:prstGeom prst="rect">
              <a:avLst/>
            </a:prstGeom>
          </p:spPr>
        </p:pic>
        <p:sp>
          <p:nvSpPr>
            <p:cNvPr id="33" name="TextBox 81"/>
            <p:cNvSpPr txBox="1"/>
            <p:nvPr/>
          </p:nvSpPr>
          <p:spPr>
            <a:xfrm>
              <a:off x="2520510" y="115349"/>
              <a:ext cx="3252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 smtClean="0">
                  <a:solidFill>
                    <a:srgbClr val="FF6600"/>
                  </a:solidFill>
                  <a:latin typeface="Marker Felt"/>
                  <a:cs typeface="Marker Felt"/>
                </a:rPr>
                <a:t>Standard Model</a:t>
              </a:r>
              <a:endParaRPr lang="en-US" sz="2300" baseline="-25000" dirty="0">
                <a:solidFill>
                  <a:srgbClr val="FF6600"/>
                </a:solidFill>
                <a:latin typeface="Marker Felt"/>
                <a:cs typeface="Marker Felt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475224" y="424256"/>
            <a:ext cx="3256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more about Standard Model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5224" y="785791"/>
            <a:ext cx="429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a gauge theory: SU(3)</a:t>
            </a:r>
            <a:r>
              <a:rPr kumimoji="1" lang="en-US" altLang="zh-TW" baseline="-25000" dirty="0" err="1" smtClean="0">
                <a:latin typeface="Comic Sans MS"/>
                <a:cs typeface="Comic Sans MS"/>
              </a:rPr>
              <a:t>c</a:t>
            </a:r>
            <a:r>
              <a:rPr kumimoji="1" lang="en-US" altLang="zh-TW" dirty="0" err="1" smtClean="0">
                <a:latin typeface="Comic Sans MS"/>
                <a:cs typeface="Comic Sans MS"/>
              </a:rPr>
              <a:t>xSU</a:t>
            </a:r>
            <a:r>
              <a:rPr kumimoji="1" lang="en-US" altLang="zh-TW" dirty="0" smtClean="0">
                <a:latin typeface="Comic Sans MS"/>
                <a:cs typeface="Comic Sans MS"/>
              </a:rPr>
              <a:t>(2)</a:t>
            </a:r>
            <a:r>
              <a:rPr kumimoji="1" lang="en-US" altLang="zh-TW" baseline="-25000" dirty="0" err="1" smtClean="0">
                <a:latin typeface="Comic Sans MS"/>
                <a:cs typeface="Comic Sans MS"/>
              </a:rPr>
              <a:t>L</a:t>
            </a:r>
            <a:r>
              <a:rPr kumimoji="1" lang="en-US" altLang="zh-TW" dirty="0" err="1" smtClean="0">
                <a:latin typeface="Comic Sans MS"/>
                <a:cs typeface="Comic Sans MS"/>
              </a:rPr>
              <a:t>xU</a:t>
            </a:r>
            <a:r>
              <a:rPr kumimoji="1" lang="en-US" altLang="zh-TW" dirty="0" smtClean="0">
                <a:latin typeface="Comic Sans MS"/>
                <a:cs typeface="Comic Sans MS"/>
              </a:rPr>
              <a:t>(1)</a:t>
            </a:r>
            <a:r>
              <a:rPr kumimoji="1" lang="en-US" altLang="zh-TW" baseline="-25000" dirty="0" smtClean="0">
                <a:latin typeface="Comic Sans MS"/>
                <a:cs typeface="Comic Sans MS"/>
              </a:rPr>
              <a:t>Y</a:t>
            </a:r>
            <a:r>
              <a:rPr kumimoji="1" lang="en-US" altLang="zh-TW" dirty="0" smtClean="0">
                <a:latin typeface="Comic Sans MS"/>
                <a:cs typeface="Comic Sans MS"/>
              </a:rPr>
              <a:t> 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926715" y="1183609"/>
            <a:ext cx="88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FF0000"/>
                </a:solidFill>
                <a:latin typeface="Comic Sans MS"/>
                <a:cs typeface="Comic Sans MS"/>
              </a:rPr>
              <a:t>strong</a:t>
            </a:r>
            <a:endParaRPr kumimoji="1" lang="zh-TW" alt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122768" y="1246640"/>
            <a:ext cx="1487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0000FF"/>
                </a:solidFill>
                <a:latin typeface="Comic Sans MS"/>
                <a:cs typeface="Comic Sans MS"/>
              </a:rPr>
              <a:t>electroweak</a:t>
            </a:r>
            <a:endParaRPr kumimoji="1" lang="zh-TW" alt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2109033" y="727536"/>
            <a:ext cx="862257" cy="48415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/>
          </a:p>
        </p:txBody>
      </p:sp>
      <p:sp>
        <p:nvSpPr>
          <p:cNvPr id="17" name="左大括弧 16"/>
          <p:cNvSpPr/>
          <p:nvPr/>
        </p:nvSpPr>
        <p:spPr>
          <a:xfrm rot="16200000">
            <a:off x="3632941" y="570014"/>
            <a:ext cx="334821" cy="1306647"/>
          </a:xfrm>
          <a:prstGeom prst="leftBrace">
            <a:avLst/>
          </a:prstGeom>
          <a:ln w="12700" cmpd="sng">
            <a:solidFill>
              <a:srgbClr val="0000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4848697" y="1947445"/>
            <a:ext cx="73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0000FF"/>
                </a:solidFill>
                <a:latin typeface="Comic Sans MS"/>
                <a:cs typeface="Comic Sans MS"/>
              </a:rPr>
              <a:t>gluon</a:t>
            </a:r>
            <a:endParaRPr kumimoji="1" lang="zh-TW" alt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29" name="直線箭頭接點 28"/>
          <p:cNvCxnSpPr/>
          <p:nvPr/>
        </p:nvCxnSpPr>
        <p:spPr>
          <a:xfrm flipH="1">
            <a:off x="4661804" y="2316777"/>
            <a:ext cx="334820" cy="189911"/>
          </a:xfrm>
          <a:prstGeom prst="straightConnector1">
            <a:avLst/>
          </a:prstGeom>
          <a:ln w="127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475224" y="1545583"/>
            <a:ext cx="1397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err="1" smtClean="0">
                <a:latin typeface="Comic Sans MS"/>
                <a:cs typeface="Comic Sans MS"/>
              </a:rPr>
              <a:t>Lagrangian</a:t>
            </a:r>
            <a:r>
              <a:rPr kumimoji="1" lang="en-US" altLang="zh-TW" dirty="0" smtClean="0">
                <a:latin typeface="Comic Sans MS"/>
                <a:cs typeface="Comic Sans MS"/>
              </a:rPr>
              <a:t>: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1845151" y="1549507"/>
            <a:ext cx="190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L</a:t>
            </a:r>
            <a:r>
              <a:rPr kumimoji="1" lang="en-US" altLang="zh-TW" baseline="-25000" dirty="0" smtClean="0">
                <a:latin typeface="Comic Sans MS"/>
                <a:cs typeface="Comic Sans MS"/>
              </a:rPr>
              <a:t>SM</a:t>
            </a:r>
            <a:r>
              <a:rPr kumimoji="1" lang="en-US" altLang="zh-TW" dirty="0" smtClean="0">
                <a:latin typeface="Comic Sans MS"/>
                <a:cs typeface="Comic Sans MS"/>
              </a:rPr>
              <a:t> = L</a:t>
            </a:r>
            <a:r>
              <a:rPr kumimoji="1" lang="en-US" altLang="zh-TW" baseline="-25000" dirty="0" smtClean="0">
                <a:latin typeface="Comic Sans MS"/>
                <a:cs typeface="Comic Sans MS"/>
              </a:rPr>
              <a:t>QCD</a:t>
            </a:r>
            <a:r>
              <a:rPr kumimoji="1" lang="en-US" altLang="zh-TW" dirty="0" smtClean="0">
                <a:latin typeface="Comic Sans MS"/>
                <a:cs typeface="Comic Sans MS"/>
              </a:rPr>
              <a:t> + L</a:t>
            </a:r>
            <a:r>
              <a:rPr kumimoji="1" lang="en-US" altLang="zh-TW" baseline="-25000" dirty="0" smtClean="0">
                <a:latin typeface="Comic Sans MS"/>
                <a:cs typeface="Comic Sans MS"/>
              </a:rPr>
              <a:t>EW</a:t>
            </a:r>
            <a:endParaRPr kumimoji="1" lang="zh-TW" altLang="en-US" baseline="-25000" dirty="0" smtClean="0">
              <a:latin typeface="Comic Sans MS"/>
              <a:cs typeface="Comic Sans MS"/>
            </a:endParaRPr>
          </a:p>
        </p:txBody>
      </p:sp>
      <p:pic>
        <p:nvPicPr>
          <p:cNvPr id="18" name="圖片 17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5" y="1989020"/>
            <a:ext cx="5575300" cy="977900"/>
          </a:xfrm>
          <a:prstGeom prst="rect">
            <a:avLst/>
          </a:prstGeom>
        </p:spPr>
      </p:pic>
      <p:pic>
        <p:nvPicPr>
          <p:cNvPr id="20" name="圖片 19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94" y="2931204"/>
            <a:ext cx="3416300" cy="469900"/>
          </a:xfrm>
          <a:prstGeom prst="rect">
            <a:avLst/>
          </a:prstGeom>
        </p:spPr>
      </p:pic>
      <p:pic>
        <p:nvPicPr>
          <p:cNvPr id="21" name="圖片 20" descr="Untitl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71" y="3698201"/>
            <a:ext cx="2781300" cy="419100"/>
          </a:xfrm>
          <a:prstGeom prst="rect">
            <a:avLst/>
          </a:prstGeom>
        </p:spPr>
      </p:pic>
      <p:pic>
        <p:nvPicPr>
          <p:cNvPr id="24" name="圖片 23" descr="Untitl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7" y="4272123"/>
            <a:ext cx="3175000" cy="584200"/>
          </a:xfrm>
          <a:prstGeom prst="rect">
            <a:avLst/>
          </a:prstGeom>
        </p:spPr>
      </p:pic>
      <p:pic>
        <p:nvPicPr>
          <p:cNvPr id="28" name="圖片 27" descr="Untitl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6" y="5017114"/>
            <a:ext cx="3670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3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圖片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00" y="472589"/>
            <a:ext cx="4470400" cy="698500"/>
          </a:xfrm>
          <a:prstGeom prst="rect">
            <a:avLst/>
          </a:prstGeom>
        </p:spPr>
      </p:pic>
      <p:pic>
        <p:nvPicPr>
          <p:cNvPr id="5" name="圖片 4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0" y="1171089"/>
            <a:ext cx="6375400" cy="660400"/>
          </a:xfrm>
          <a:prstGeom prst="rect">
            <a:avLst/>
          </a:prstGeom>
        </p:spPr>
      </p:pic>
      <p:pic>
        <p:nvPicPr>
          <p:cNvPr id="6" name="圖片 5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00" y="2257360"/>
            <a:ext cx="2857500" cy="457200"/>
          </a:xfrm>
          <a:prstGeom prst="rect">
            <a:avLst/>
          </a:prstGeom>
        </p:spPr>
      </p:pic>
      <p:pic>
        <p:nvPicPr>
          <p:cNvPr id="7" name="圖片 6" descr="Untitl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0" y="2714560"/>
            <a:ext cx="3213100" cy="596900"/>
          </a:xfrm>
          <a:prstGeom prst="rect">
            <a:avLst/>
          </a:prstGeom>
        </p:spPr>
      </p:pic>
      <p:pic>
        <p:nvPicPr>
          <p:cNvPr id="8" name="圖片 7" descr="Untitl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0" y="3473548"/>
            <a:ext cx="1917700" cy="698500"/>
          </a:xfrm>
          <a:prstGeom prst="rect">
            <a:avLst/>
          </a:prstGeom>
        </p:spPr>
      </p:pic>
      <p:pic>
        <p:nvPicPr>
          <p:cNvPr id="9" name="圖片 8" descr="Untitl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10" y="2763815"/>
            <a:ext cx="2832100" cy="584200"/>
          </a:xfrm>
          <a:prstGeom prst="rect">
            <a:avLst/>
          </a:prstGeom>
        </p:spPr>
      </p:pic>
      <p:pic>
        <p:nvPicPr>
          <p:cNvPr id="10" name="圖片 9" descr="Untitl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00" y="4432761"/>
            <a:ext cx="5143500" cy="431800"/>
          </a:xfrm>
          <a:prstGeom prst="rect">
            <a:avLst/>
          </a:prstGeom>
        </p:spPr>
      </p:pic>
      <p:pic>
        <p:nvPicPr>
          <p:cNvPr id="11" name="圖片 10" descr="Untitle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7" y="4932086"/>
            <a:ext cx="54864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21986" y="6472831"/>
            <a:ext cx="356751" cy="359997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504159" y="572042"/>
            <a:ext cx="2487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latin typeface="Comic Sans MS"/>
                <a:cs typeface="Comic Sans MS"/>
              </a:rPr>
              <a:t>Standard Model</a:t>
            </a:r>
            <a:endParaRPr kumimoji="1" lang="zh-TW" altLang="en-US" sz="2400" dirty="0" smtClean="0">
              <a:latin typeface="Comic Sans MS"/>
              <a:cs typeface="Comic Sans M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4159" y="1505812"/>
            <a:ext cx="4757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latin typeface="Comic Sans MS"/>
                <a:cs typeface="Comic Sans MS"/>
              </a:rPr>
              <a:t>Particle Productions and Decays</a:t>
            </a:r>
            <a:endParaRPr kumimoji="1" lang="zh-TW" altLang="en-US" sz="2400" dirty="0" smtClean="0">
              <a:latin typeface="Comic Sans MS"/>
              <a:cs typeface="Comic Sans M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04159" y="2439582"/>
            <a:ext cx="143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latin typeface="Comic Sans MS"/>
                <a:cs typeface="Comic Sans MS"/>
              </a:rPr>
              <a:t>Colliders</a:t>
            </a:r>
            <a:endParaRPr kumimoji="1" lang="zh-TW" altLang="en-US" sz="2400" dirty="0" smtClean="0">
              <a:latin typeface="Comic Sans MS"/>
              <a:cs typeface="Comic Sans M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04159" y="3373352"/>
            <a:ext cx="259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latin typeface="Comic Sans MS"/>
                <a:cs typeface="Comic Sans MS"/>
              </a:rPr>
              <a:t>Some Kinematics</a:t>
            </a:r>
            <a:endParaRPr kumimoji="1" lang="zh-TW" altLang="en-US" sz="2400" dirty="0" smtClean="0">
              <a:latin typeface="Comic Sans MS"/>
              <a:cs typeface="Comic Sans M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04159" y="4307122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latin typeface="Comic Sans MS"/>
                <a:cs typeface="Comic Sans MS"/>
              </a:rPr>
              <a:t>Simulations</a:t>
            </a:r>
            <a:endParaRPr kumimoji="1" lang="zh-TW" altLang="en-US" sz="24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897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1" name="Group 82"/>
          <p:cNvGrpSpPr/>
          <p:nvPr/>
        </p:nvGrpSpPr>
        <p:grpSpPr>
          <a:xfrm>
            <a:off x="5581365" y="520434"/>
            <a:ext cx="3009385" cy="3557374"/>
            <a:chOff x="2520510" y="115349"/>
            <a:chExt cx="3252936" cy="4091129"/>
          </a:xfrm>
        </p:grpSpPr>
        <p:pic>
          <p:nvPicPr>
            <p:cNvPr id="32" name="Picture 1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5528" y="543125"/>
              <a:ext cx="2962280" cy="3663353"/>
            </a:xfrm>
            <a:prstGeom prst="rect">
              <a:avLst/>
            </a:prstGeom>
          </p:spPr>
        </p:pic>
        <p:sp>
          <p:nvSpPr>
            <p:cNvPr id="33" name="TextBox 81"/>
            <p:cNvSpPr txBox="1"/>
            <p:nvPr/>
          </p:nvSpPr>
          <p:spPr>
            <a:xfrm>
              <a:off x="2520510" y="115349"/>
              <a:ext cx="3252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 smtClean="0">
                  <a:solidFill>
                    <a:srgbClr val="FF6600"/>
                  </a:solidFill>
                  <a:latin typeface="Marker Felt"/>
                  <a:cs typeface="Marker Felt"/>
                </a:rPr>
                <a:t>Standard Model</a:t>
              </a:r>
              <a:endParaRPr lang="en-US" sz="2300" baseline="-25000" dirty="0">
                <a:solidFill>
                  <a:srgbClr val="FF6600"/>
                </a:solidFill>
                <a:latin typeface="Marker Felt"/>
                <a:cs typeface="Marker Felt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780693" y="710704"/>
            <a:ext cx="4322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every particle is massless under electroweak symmetry, i.e. mass term is not allowed.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13" name="向下箭號 12"/>
          <p:cNvSpPr/>
          <p:nvPr/>
        </p:nvSpPr>
        <p:spPr>
          <a:xfrm>
            <a:off x="2348825" y="2370290"/>
            <a:ext cx="267998" cy="734005"/>
          </a:xfrm>
          <a:prstGeom prst="down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780693" y="3029637"/>
            <a:ext cx="440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electroweak symmetry must be broken!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85561" y="3565578"/>
            <a:ext cx="1323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BUT, how?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80693" y="4672411"/>
            <a:ext cx="4829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Spontaneous breaking -&gt; Higgs mechanism 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21" name="向下箭號 20"/>
          <p:cNvSpPr/>
          <p:nvPr/>
        </p:nvSpPr>
        <p:spPr>
          <a:xfrm>
            <a:off x="2348825" y="3891802"/>
            <a:ext cx="267998" cy="734005"/>
          </a:xfrm>
          <a:prstGeom prst="down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/>
          </a:p>
        </p:txBody>
      </p:sp>
      <p:pic>
        <p:nvPicPr>
          <p:cNvPr id="17" name="圖片 16" descr="Untitled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61" y="1634034"/>
            <a:ext cx="2667185" cy="622343"/>
          </a:xfrm>
          <a:prstGeom prst="rect">
            <a:avLst/>
          </a:prstGeom>
        </p:spPr>
      </p:pic>
      <p:pic>
        <p:nvPicPr>
          <p:cNvPr id="18" name="圖片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67" y="2333489"/>
            <a:ext cx="939800" cy="3429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606882" y="5742543"/>
            <a:ext cx="525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In Standard Model, a Higgs boson is predicted.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10000" y="5742543"/>
            <a:ext cx="2870200" cy="3693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87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24" y="398565"/>
            <a:ext cx="3020381" cy="2009926"/>
          </a:xfrm>
          <a:prstGeom prst="rect">
            <a:avLst/>
          </a:prstGeom>
        </p:spPr>
      </p:pic>
      <p:pic>
        <p:nvPicPr>
          <p:cNvPr id="16" name="圖片 15" descr="Untitled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74" y="1507740"/>
            <a:ext cx="3977954" cy="3562141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358704" y="5069881"/>
            <a:ext cx="492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for </a:t>
            </a:r>
            <a:r>
              <a:rPr kumimoji="1" lang="en-US" altLang="zh-TW" dirty="0" smtClean="0">
                <a:latin typeface="Lucida Grande"/>
                <a:ea typeface="Lucida Grande"/>
                <a:cs typeface="Lucida Grande"/>
              </a:rPr>
              <a:t>μ</a:t>
            </a:r>
            <a:r>
              <a:rPr kumimoji="1" lang="en-US" altLang="zh-TW" baseline="30000" dirty="0" smtClean="0">
                <a:latin typeface="Comic Sans MS"/>
                <a:cs typeface="Comic Sans MS"/>
              </a:rPr>
              <a:t>2</a:t>
            </a:r>
            <a:r>
              <a:rPr kumimoji="1" lang="en-US" altLang="zh-TW" dirty="0" smtClean="0">
                <a:latin typeface="Comic Sans MS"/>
                <a:cs typeface="Comic Sans MS"/>
              </a:rPr>
              <a:t> &lt; 0: minima -&gt; symmetry is not broken 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97574" y="5591613"/>
            <a:ext cx="451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for </a:t>
            </a:r>
            <a:r>
              <a:rPr kumimoji="1" lang="en-US" altLang="zh-TW" dirty="0" smtClean="0">
                <a:latin typeface="Lucida Grande"/>
                <a:ea typeface="Lucida Grande"/>
                <a:cs typeface="Lucida Grande"/>
              </a:rPr>
              <a:t>μ</a:t>
            </a:r>
            <a:r>
              <a:rPr kumimoji="1" lang="en-US" altLang="zh-TW" baseline="30000" dirty="0" smtClean="0">
                <a:latin typeface="Comic Sans MS"/>
                <a:cs typeface="Comic Sans MS"/>
              </a:rPr>
              <a:t>2</a:t>
            </a:r>
            <a:r>
              <a:rPr kumimoji="1" lang="en-US" altLang="zh-TW" dirty="0" smtClean="0">
                <a:latin typeface="Comic Sans MS"/>
                <a:cs typeface="Comic Sans MS"/>
              </a:rPr>
              <a:t> &gt; 0: minima -&gt; breaking symmetry 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495605" y="381099"/>
            <a:ext cx="5274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>
                <a:solidFill>
                  <a:srgbClr val="0000FF"/>
                </a:solidFill>
                <a:latin typeface="Comic Sans MS"/>
                <a:cs typeface="Comic Sans MS"/>
              </a:rPr>
              <a:t>Electroweak Spontaneous Symmetry Breaking in Standard Model –</a:t>
            </a:r>
          </a:p>
          <a:p>
            <a:r>
              <a:rPr kumimoji="1" lang="en-US" altLang="zh-TW" dirty="0" smtClean="0">
                <a:solidFill>
                  <a:srgbClr val="0000FF"/>
                </a:solidFill>
                <a:latin typeface="Comic Sans MS"/>
                <a:cs typeface="Comic Sans MS"/>
              </a:rPr>
              <a:t>Higgs Mechanism</a:t>
            </a:r>
            <a:endParaRPr kumimoji="1" lang="zh-TW" alt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21" name="圖片 20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05" y="2913240"/>
            <a:ext cx="2832100" cy="5842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69295" y="3933438"/>
            <a:ext cx="190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V min locates at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86793" y="2291188"/>
            <a:ext cx="784438" cy="435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5214158" y="4450251"/>
            <a:ext cx="784438" cy="435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8" name="圖片 7" descr="Phi^dagger_Phi=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56" y="4450251"/>
            <a:ext cx="2224645" cy="297303"/>
          </a:xfrm>
          <a:prstGeom prst="rect">
            <a:avLst/>
          </a:prstGeom>
        </p:spPr>
      </p:pic>
      <p:pic>
        <p:nvPicPr>
          <p:cNvPr id="11" name="圖片 10" descr="mu^2_&gt;_0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686" y="4386023"/>
            <a:ext cx="863600" cy="342900"/>
          </a:xfrm>
          <a:prstGeom prst="rect">
            <a:avLst/>
          </a:prstGeom>
        </p:spPr>
      </p:pic>
      <p:pic>
        <p:nvPicPr>
          <p:cNvPr id="12" name="圖片 11" descr="mu^2_&lt;_0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84" y="2306520"/>
            <a:ext cx="863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" name="圖片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9" y="1257300"/>
            <a:ext cx="1397000" cy="660400"/>
          </a:xfrm>
          <a:prstGeom prst="rect">
            <a:avLst/>
          </a:prstGeom>
        </p:spPr>
      </p:pic>
      <p:pic>
        <p:nvPicPr>
          <p:cNvPr id="4" name="圖片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45" y="2975627"/>
            <a:ext cx="3479800" cy="622300"/>
          </a:xfrm>
          <a:prstGeom prst="rect">
            <a:avLst/>
          </a:prstGeom>
        </p:spPr>
      </p:pic>
      <p:pic>
        <p:nvPicPr>
          <p:cNvPr id="7" name="圖片 6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460500"/>
            <a:ext cx="1168400" cy="457200"/>
          </a:xfrm>
          <a:prstGeom prst="rect">
            <a:avLst/>
          </a:prstGeom>
        </p:spPr>
      </p:pic>
      <p:pic>
        <p:nvPicPr>
          <p:cNvPr id="10" name="圖片 9" descr="M_gamma_=0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06" y="3839229"/>
            <a:ext cx="701991" cy="215997"/>
          </a:xfrm>
          <a:prstGeom prst="rect">
            <a:avLst/>
          </a:prstGeom>
        </p:spPr>
      </p:pic>
      <p:pic>
        <p:nvPicPr>
          <p:cNvPr id="13" name="圖片 12" descr="M_g_=0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56" y="3826529"/>
            <a:ext cx="692991" cy="215997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355600" y="342900"/>
            <a:ext cx="775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mass: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599" y="2192709"/>
            <a:ext cx="3886446" cy="3461876"/>
          </a:xfrm>
          <a:prstGeom prst="rect">
            <a:avLst/>
          </a:prstGeom>
        </p:spPr>
      </p:pic>
      <p:cxnSp>
        <p:nvCxnSpPr>
          <p:cNvPr id="30" name="直線箭頭接點 29"/>
          <p:cNvCxnSpPr>
            <a:stCxn id="7" idx="2"/>
          </p:cNvCxnSpPr>
          <p:nvPr/>
        </p:nvCxnSpPr>
        <p:spPr>
          <a:xfrm flipH="1">
            <a:off x="3403600" y="1917700"/>
            <a:ext cx="190500" cy="1680227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橢圓 30"/>
          <p:cNvSpPr/>
          <p:nvPr/>
        </p:nvSpPr>
        <p:spPr>
          <a:xfrm>
            <a:off x="1270599" y="2192709"/>
            <a:ext cx="1739301" cy="3585791"/>
          </a:xfrm>
          <a:prstGeom prst="ellipse">
            <a:avLst/>
          </a:prstGeom>
          <a:noFill/>
          <a:ln w="28575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32" name="直線箭頭接點 31"/>
          <p:cNvCxnSpPr/>
          <p:nvPr/>
        </p:nvCxnSpPr>
        <p:spPr>
          <a:xfrm>
            <a:off x="863600" y="1803400"/>
            <a:ext cx="406999" cy="15621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橢圓 33"/>
          <p:cNvSpPr/>
          <p:nvPr/>
        </p:nvSpPr>
        <p:spPr>
          <a:xfrm>
            <a:off x="3683000" y="2992252"/>
            <a:ext cx="1474045" cy="1694047"/>
          </a:xfrm>
          <a:prstGeom prst="ellipse">
            <a:avLst/>
          </a:prstGeom>
          <a:noFill/>
          <a:ln w="28575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35" name="直線箭頭接點 34"/>
          <p:cNvCxnSpPr/>
          <p:nvPr/>
        </p:nvCxnSpPr>
        <p:spPr>
          <a:xfrm flipH="1">
            <a:off x="5157045" y="3597928"/>
            <a:ext cx="545256" cy="9777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0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1546296" y="5927209"/>
            <a:ext cx="266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FF0000"/>
                </a:solidFill>
                <a:latin typeface="Comic Sans MS"/>
                <a:cs typeface="Comic Sans MS"/>
              </a:rPr>
              <a:t>found in 2012! 125 </a:t>
            </a:r>
            <a:r>
              <a:rPr kumimoji="1" lang="en-US" altLang="zh-TW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GeV</a:t>
            </a:r>
            <a:endParaRPr kumimoji="1" lang="zh-TW" alt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177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19100" y="513834"/>
            <a:ext cx="143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Interaction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pic>
        <p:nvPicPr>
          <p:cNvPr id="18" name="圖片 17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831850"/>
            <a:ext cx="6858000" cy="673100"/>
          </a:xfrm>
          <a:prstGeom prst="rect">
            <a:avLst/>
          </a:prstGeom>
        </p:spPr>
      </p:pic>
      <p:pic>
        <p:nvPicPr>
          <p:cNvPr id="19" name="圖片 18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606550"/>
            <a:ext cx="4330700" cy="800100"/>
          </a:xfrm>
          <a:prstGeom prst="rect">
            <a:avLst/>
          </a:prstGeom>
        </p:spPr>
      </p:pic>
      <p:pic>
        <p:nvPicPr>
          <p:cNvPr id="24" name="圖片 23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387600"/>
            <a:ext cx="5245100" cy="558800"/>
          </a:xfrm>
          <a:prstGeom prst="rect">
            <a:avLst/>
          </a:prstGeom>
        </p:spPr>
      </p:pic>
      <p:pic>
        <p:nvPicPr>
          <p:cNvPr id="26" name="圖片 25" descr="Untitl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97200"/>
            <a:ext cx="6565900" cy="24765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 rot="5400000">
            <a:off x="1961003" y="5634908"/>
            <a:ext cx="853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r-IN" altLang="zh-TW" sz="4800" dirty="0" smtClean="0">
                <a:latin typeface="Comic Sans MS"/>
                <a:cs typeface="Comic Sans MS"/>
              </a:rPr>
              <a:t>…</a:t>
            </a:r>
            <a:endParaRPr kumimoji="1" lang="zh-TW" altLang="en-US" sz="48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322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圖片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31750"/>
            <a:ext cx="2705100" cy="1866900"/>
          </a:xfrm>
          <a:prstGeom prst="rect">
            <a:avLst/>
          </a:prstGeom>
        </p:spPr>
      </p:pic>
      <p:pic>
        <p:nvPicPr>
          <p:cNvPr id="5" name="圖片 4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0"/>
            <a:ext cx="2578100" cy="1765300"/>
          </a:xfrm>
          <a:prstGeom prst="rect">
            <a:avLst/>
          </a:prstGeom>
        </p:spPr>
      </p:pic>
      <p:pic>
        <p:nvPicPr>
          <p:cNvPr id="6" name="圖片 5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2228850"/>
            <a:ext cx="2362200" cy="1714500"/>
          </a:xfrm>
          <a:prstGeom prst="rect">
            <a:avLst/>
          </a:prstGeom>
        </p:spPr>
      </p:pic>
      <p:pic>
        <p:nvPicPr>
          <p:cNvPr id="7" name="圖片 6" descr="Untitl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2216150"/>
            <a:ext cx="2387600" cy="1752600"/>
          </a:xfrm>
          <a:prstGeom prst="rect">
            <a:avLst/>
          </a:prstGeom>
        </p:spPr>
      </p:pic>
      <p:pic>
        <p:nvPicPr>
          <p:cNvPr id="8" name="圖片 7" descr="Untitl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4089400"/>
            <a:ext cx="5969000" cy="1879600"/>
          </a:xfrm>
          <a:prstGeom prst="rect">
            <a:avLst/>
          </a:prstGeom>
        </p:spPr>
      </p:pic>
      <p:pic>
        <p:nvPicPr>
          <p:cNvPr id="9" name="圖片 8" descr="Untitl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0" y="4165600"/>
            <a:ext cx="2476500" cy="1727200"/>
          </a:xfrm>
          <a:prstGeom prst="rect">
            <a:avLst/>
          </a:prstGeom>
        </p:spPr>
      </p:pic>
      <p:pic>
        <p:nvPicPr>
          <p:cNvPr id="10" name="圖片 9" descr="Untitl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671790"/>
            <a:ext cx="2534144" cy="648000"/>
          </a:xfrm>
          <a:prstGeom prst="rect">
            <a:avLst/>
          </a:prstGeom>
        </p:spPr>
      </p:pic>
      <p:pic>
        <p:nvPicPr>
          <p:cNvPr id="11" name="圖片 10" descr="Untitle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72" y="1650999"/>
            <a:ext cx="3867913" cy="540000"/>
          </a:xfrm>
          <a:prstGeom prst="rect">
            <a:avLst/>
          </a:prstGeom>
        </p:spPr>
      </p:pic>
      <p:pic>
        <p:nvPicPr>
          <p:cNvPr id="12" name="圖片 11" descr="Untitled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3873500"/>
            <a:ext cx="838200" cy="431800"/>
          </a:xfrm>
          <a:prstGeom prst="rect">
            <a:avLst/>
          </a:prstGeom>
        </p:spPr>
      </p:pic>
      <p:pic>
        <p:nvPicPr>
          <p:cNvPr id="13" name="圖片 12" descr="Untitled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0" y="3416300"/>
            <a:ext cx="1270000" cy="457200"/>
          </a:xfrm>
          <a:prstGeom prst="rect">
            <a:avLst/>
          </a:prstGeom>
        </p:spPr>
      </p:pic>
      <p:pic>
        <p:nvPicPr>
          <p:cNvPr id="14" name="圖片 13" descr="Untitled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5969000"/>
            <a:ext cx="4864100" cy="685800"/>
          </a:xfrm>
          <a:prstGeom prst="rect">
            <a:avLst/>
          </a:prstGeom>
        </p:spPr>
      </p:pic>
      <p:pic>
        <p:nvPicPr>
          <p:cNvPr id="15" name="圖片 14" descr="Untitled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28" y="6038850"/>
            <a:ext cx="14732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7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" name="圖片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52" y="628649"/>
            <a:ext cx="5528396" cy="2930525"/>
          </a:xfrm>
          <a:prstGeom prst="rect">
            <a:avLst/>
          </a:prstGeom>
        </p:spPr>
      </p:pic>
      <p:pic>
        <p:nvPicPr>
          <p:cNvPr id="4" name="圖片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0" y="4064000"/>
            <a:ext cx="2705100" cy="18669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810000" y="1498600"/>
            <a:ext cx="558800" cy="609600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699000" y="2400300"/>
            <a:ext cx="558800" cy="609600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7" name="直線箭頭接點 6"/>
          <p:cNvCxnSpPr/>
          <p:nvPr/>
        </p:nvCxnSpPr>
        <p:spPr>
          <a:xfrm flipV="1">
            <a:off x="3479800" y="2108200"/>
            <a:ext cx="431800" cy="21082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箭頭接點 10"/>
          <p:cNvCxnSpPr>
            <a:endCxn id="6" idx="3"/>
          </p:cNvCxnSpPr>
          <p:nvPr/>
        </p:nvCxnSpPr>
        <p:spPr>
          <a:xfrm flipV="1">
            <a:off x="3479800" y="2920626"/>
            <a:ext cx="1301034" cy="129577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54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4500" y="4826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Testing SM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pic>
        <p:nvPicPr>
          <p:cNvPr id="8" name="圖片 7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11" y="482600"/>
            <a:ext cx="6235700" cy="1435100"/>
          </a:xfrm>
          <a:prstGeom prst="rect">
            <a:avLst/>
          </a:prstGeom>
        </p:spPr>
      </p:pic>
      <p:pic>
        <p:nvPicPr>
          <p:cNvPr id="9" name="圖片 8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50" y="2336800"/>
            <a:ext cx="4584700" cy="4140200"/>
          </a:xfrm>
          <a:prstGeom prst="rect">
            <a:avLst/>
          </a:prstGeom>
        </p:spPr>
      </p:pic>
      <p:pic>
        <p:nvPicPr>
          <p:cNvPr id="12" name="圖片 11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7700"/>
            <a:ext cx="2705100" cy="1866900"/>
          </a:xfrm>
          <a:prstGeom prst="rect">
            <a:avLst/>
          </a:prstGeom>
        </p:spPr>
      </p:pic>
      <p:pic>
        <p:nvPicPr>
          <p:cNvPr id="15" name="圖片 14" descr="Untitl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4159250"/>
            <a:ext cx="2362200" cy="1714500"/>
          </a:xfrm>
          <a:prstGeom prst="rect">
            <a:avLst/>
          </a:prstGeom>
        </p:spPr>
      </p:pic>
      <p:pic>
        <p:nvPicPr>
          <p:cNvPr id="16" name="圖片 15" descr="Untitl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28" y="1917700"/>
            <a:ext cx="2578100" cy="1765300"/>
          </a:xfrm>
          <a:prstGeom prst="rect">
            <a:avLst/>
          </a:prstGeom>
        </p:spPr>
      </p:pic>
      <p:pic>
        <p:nvPicPr>
          <p:cNvPr id="14" name="圖片 13" descr="Untitl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028" y="4089400"/>
            <a:ext cx="25527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4500" y="4826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Testing SM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pic>
        <p:nvPicPr>
          <p:cNvPr id="6" name="圖片 5" descr="SM_summa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1803" y="555277"/>
            <a:ext cx="5685205" cy="54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5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4500" y="4826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Testing SM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689030" y="1112993"/>
            <a:ext cx="6223014" cy="5411508"/>
            <a:chOff x="2570080" y="1034320"/>
            <a:chExt cx="6443617" cy="4737100"/>
          </a:xfrm>
        </p:grpSpPr>
        <p:pic>
          <p:nvPicPr>
            <p:cNvPr id="13" name="圖片 12" descr="Untitled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64"/>
            <a:stretch/>
          </p:blipFill>
          <p:spPr>
            <a:xfrm>
              <a:off x="2570080" y="1034320"/>
              <a:ext cx="6443617" cy="4737100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5122852" y="2802160"/>
              <a:ext cx="16953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(April, 2021)</a:t>
              </a:r>
              <a:endParaRPr kumimoji="1" lang="zh-TW" altLang="en-US" sz="2000" dirty="0" smtClean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pic>
        <p:nvPicPr>
          <p:cNvPr id="15" name="圖片 14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6" y="3072791"/>
            <a:ext cx="4054335" cy="540327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3737455" y="2319140"/>
            <a:ext cx="5406545" cy="826414"/>
            <a:chOff x="3737455" y="1230297"/>
            <a:chExt cx="5406545" cy="826414"/>
          </a:xfrm>
        </p:grpSpPr>
        <p:pic>
          <p:nvPicPr>
            <p:cNvPr id="17" name="圖片 16" descr="Untitle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7455" y="1230297"/>
              <a:ext cx="5406545" cy="504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3737455" y="1230297"/>
              <a:ext cx="5406545" cy="826414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989855" y="4259442"/>
            <a:ext cx="4868903" cy="794132"/>
            <a:chOff x="4284587" y="2990035"/>
            <a:chExt cx="4868903" cy="794132"/>
          </a:xfrm>
        </p:grpSpPr>
        <p:pic>
          <p:nvPicPr>
            <p:cNvPr id="20" name="圖片 19" descr="Untitl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0244" y="3012941"/>
              <a:ext cx="4843246" cy="46799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4284587" y="2990035"/>
              <a:ext cx="4843246" cy="794132"/>
            </a:xfrm>
            <a:prstGeom prst="rect">
              <a:avLst/>
            </a:prstGeom>
            <a:noFill/>
            <a:ln w="28575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pic>
        <p:nvPicPr>
          <p:cNvPr id="7" name="圖片 6" descr="Untitl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07" y="326292"/>
            <a:ext cx="572968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1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623684" y="739390"/>
            <a:ext cx="165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FF0000"/>
                </a:solidFill>
                <a:latin typeface="Comic Sans MS"/>
                <a:cs typeface="Comic Sans MS"/>
              </a:rPr>
              <a:t>Natural Units</a:t>
            </a:r>
            <a:endParaRPr kumimoji="1" lang="zh-TW" alt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13" name="圖片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93" y="1320690"/>
            <a:ext cx="673100" cy="215900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3132497" y="1821628"/>
            <a:ext cx="287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0000FF"/>
                </a:solidFill>
                <a:latin typeface="Comic Sans MS"/>
                <a:cs typeface="Comic Sans MS"/>
              </a:rPr>
              <a:t>length </a:t>
            </a:r>
            <a:r>
              <a:rPr kumimoji="1" lang="zh-TW" altLang="en-US" dirty="0" smtClean="0">
                <a:solidFill>
                  <a:srgbClr val="0000FF"/>
                </a:solidFill>
                <a:latin typeface="BiauKai"/>
                <a:ea typeface="BiauKai"/>
                <a:cs typeface="BiauKai"/>
              </a:rPr>
              <a:t>長度</a:t>
            </a:r>
            <a:r>
              <a:rPr kumimoji="1" lang="en-US" altLang="zh-TW" dirty="0" smtClean="0">
                <a:solidFill>
                  <a:srgbClr val="0000FF"/>
                </a:solidFill>
                <a:latin typeface="Comic Sans MS"/>
                <a:cs typeface="Comic Sans MS"/>
              </a:rPr>
              <a:t> &lt;-&gt;  time </a:t>
            </a:r>
            <a:r>
              <a:rPr kumimoji="1" lang="zh-TW" altLang="en-US" dirty="0" smtClean="0">
                <a:solidFill>
                  <a:srgbClr val="0000FF"/>
                </a:solidFill>
                <a:latin typeface="BiauKai"/>
                <a:ea typeface="BiauKai"/>
                <a:cs typeface="BiauKai"/>
              </a:rPr>
              <a:t>時間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132497" y="2448024"/>
            <a:ext cx="349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energy </a:t>
            </a:r>
            <a:r>
              <a:rPr kumimoji="1" lang="zh-TW" altLang="en-US" dirty="0" smtClean="0">
                <a:latin typeface="BiauKai"/>
                <a:ea typeface="BiauKai"/>
                <a:cs typeface="BiauKai"/>
              </a:rPr>
              <a:t>能量</a:t>
            </a:r>
            <a:r>
              <a:rPr kumimoji="1" lang="en-US" altLang="zh-TW" dirty="0" smtClean="0">
                <a:latin typeface="Comic Sans MS"/>
                <a:cs typeface="Comic Sans MS"/>
              </a:rPr>
              <a:t> &lt;-&gt; 1/length 1/</a:t>
            </a:r>
            <a:r>
              <a:rPr kumimoji="1" lang="zh-TW" altLang="en-US" dirty="0" smtClean="0">
                <a:latin typeface="BiauKai"/>
                <a:ea typeface="BiauKai"/>
                <a:cs typeface="BiauKai"/>
              </a:rPr>
              <a:t>尺度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599095" y="4553430"/>
            <a:ext cx="170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FF00FF"/>
                </a:solidFill>
                <a:latin typeface="Comic Sans MS"/>
                <a:cs typeface="Comic Sans MS"/>
              </a:rPr>
              <a:t>G (Giga) -&gt; 10</a:t>
            </a:r>
            <a:r>
              <a:rPr kumimoji="1" lang="en-US" altLang="zh-TW" baseline="30000" dirty="0" smtClean="0">
                <a:solidFill>
                  <a:srgbClr val="FF00FF"/>
                </a:solidFill>
                <a:latin typeface="Comic Sans MS"/>
                <a:cs typeface="Comic Sans MS"/>
              </a:rPr>
              <a:t>9</a:t>
            </a:r>
            <a:endParaRPr kumimoji="1" lang="zh-TW" altLang="en-US" baseline="30000" dirty="0" smtClean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539377" y="5060824"/>
            <a:ext cx="182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FF00FF"/>
                </a:solidFill>
                <a:latin typeface="Comic Sans MS"/>
                <a:cs typeface="Comic Sans MS"/>
              </a:rPr>
              <a:t>T (</a:t>
            </a:r>
            <a:r>
              <a:rPr kumimoji="1" lang="en-US" altLang="zh-TW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Tera</a:t>
            </a:r>
            <a:r>
              <a:rPr kumimoji="1" lang="en-US" altLang="zh-TW" dirty="0" smtClean="0">
                <a:solidFill>
                  <a:srgbClr val="FF00FF"/>
                </a:solidFill>
                <a:latin typeface="Comic Sans MS"/>
                <a:cs typeface="Comic Sans MS"/>
              </a:rPr>
              <a:t>) -&gt; 10</a:t>
            </a:r>
            <a:r>
              <a:rPr kumimoji="1" lang="en-US" altLang="zh-TW" baseline="30000" dirty="0" smtClean="0">
                <a:solidFill>
                  <a:srgbClr val="FF00FF"/>
                </a:solidFill>
                <a:latin typeface="Comic Sans MS"/>
                <a:cs typeface="Comic Sans MS"/>
              </a:rPr>
              <a:t>12</a:t>
            </a:r>
            <a:endParaRPr kumimoji="1" lang="zh-TW" altLang="en-US" baseline="30000" dirty="0" smtClean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566221" y="5502317"/>
            <a:ext cx="176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008000"/>
                </a:solidFill>
                <a:latin typeface="Comic Sans MS"/>
                <a:cs typeface="Comic Sans MS"/>
              </a:rPr>
              <a:t>p (</a:t>
            </a:r>
            <a:r>
              <a:rPr kumimoji="1" lang="en-US" altLang="zh-TW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pico</a:t>
            </a:r>
            <a:r>
              <a:rPr kumimoji="1" lang="en-US" altLang="zh-TW" dirty="0" smtClean="0">
                <a:solidFill>
                  <a:srgbClr val="008000"/>
                </a:solidFill>
                <a:latin typeface="Comic Sans MS"/>
                <a:cs typeface="Comic Sans MS"/>
              </a:rPr>
              <a:t>) -&gt; 10</a:t>
            </a:r>
            <a:r>
              <a:rPr kumimoji="1" lang="en-US" altLang="zh-TW" baseline="30000" dirty="0" smtClean="0">
                <a:solidFill>
                  <a:srgbClr val="008000"/>
                </a:solidFill>
                <a:latin typeface="Comic Sans MS"/>
                <a:cs typeface="Comic Sans MS"/>
              </a:rPr>
              <a:t>-12</a:t>
            </a:r>
            <a:endParaRPr kumimoji="1" lang="zh-TW" altLang="en-US" baseline="30000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485914" y="5945779"/>
            <a:ext cx="192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008000"/>
                </a:solidFill>
                <a:latin typeface="Comic Sans MS"/>
                <a:cs typeface="Comic Sans MS"/>
              </a:rPr>
              <a:t>f (</a:t>
            </a:r>
            <a:r>
              <a:rPr kumimoji="1" lang="en-US" altLang="zh-TW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fento</a:t>
            </a:r>
            <a:r>
              <a:rPr kumimoji="1" lang="en-US" altLang="zh-TW" dirty="0" smtClean="0">
                <a:solidFill>
                  <a:srgbClr val="008000"/>
                </a:solidFill>
                <a:latin typeface="Comic Sans MS"/>
                <a:cs typeface="Comic Sans MS"/>
              </a:rPr>
              <a:t>) -&gt; 10</a:t>
            </a:r>
            <a:r>
              <a:rPr kumimoji="1" lang="en-US" altLang="zh-TW" baseline="30000" dirty="0" smtClean="0">
                <a:solidFill>
                  <a:srgbClr val="008000"/>
                </a:solidFill>
                <a:latin typeface="Comic Sans MS"/>
                <a:cs typeface="Comic Sans MS"/>
              </a:rPr>
              <a:t>-15</a:t>
            </a:r>
            <a:endParaRPr kumimoji="1" lang="zh-TW" altLang="en-US" baseline="30000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352825" y="3205806"/>
            <a:ext cx="220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0000FF"/>
                </a:solidFill>
                <a:latin typeface="Comic Sans MS"/>
                <a:cs typeface="Comic Sans MS"/>
              </a:rPr>
              <a:t>energy, mass : </a:t>
            </a:r>
            <a:r>
              <a:rPr kumimoji="1" lang="en-US" altLang="zh-TW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endParaRPr kumimoji="1" lang="zh-TW" alt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60808" y="3966790"/>
            <a:ext cx="665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1 </a:t>
            </a:r>
            <a:r>
              <a:rPr kumimoji="1" lang="en-US" altLang="zh-TW" dirty="0" err="1" smtClean="0">
                <a:latin typeface="Comic Sans MS"/>
                <a:cs typeface="Comic Sans MS"/>
              </a:rPr>
              <a:t>eV</a:t>
            </a:r>
            <a:r>
              <a:rPr kumimoji="1" lang="en-US" altLang="zh-TW" dirty="0" smtClean="0">
                <a:latin typeface="Comic Sans MS"/>
                <a:cs typeface="Comic Sans MS"/>
              </a:rPr>
              <a:t> (electron volt) = (1.6x10</a:t>
            </a:r>
            <a:r>
              <a:rPr kumimoji="1" lang="en-US" altLang="zh-TW" baseline="30000" dirty="0" smtClean="0">
                <a:latin typeface="Comic Sans MS"/>
                <a:cs typeface="Comic Sans MS"/>
              </a:rPr>
              <a:t>-19</a:t>
            </a:r>
            <a:r>
              <a:rPr kumimoji="1" lang="en-US" altLang="zh-TW" dirty="0" smtClean="0">
                <a:latin typeface="Comic Sans MS"/>
                <a:cs typeface="Comic Sans MS"/>
              </a:rPr>
              <a:t> C) x (1 V) = 1.6x10</a:t>
            </a:r>
            <a:r>
              <a:rPr kumimoji="1" lang="en-US" altLang="zh-TW" baseline="30000" dirty="0" smtClean="0">
                <a:latin typeface="Comic Sans MS"/>
                <a:cs typeface="Comic Sans MS"/>
              </a:rPr>
              <a:t>-19</a:t>
            </a:r>
            <a:r>
              <a:rPr kumimoji="1" lang="en-US" altLang="zh-TW" dirty="0" smtClean="0">
                <a:latin typeface="Comic Sans MS"/>
                <a:cs typeface="Comic Sans MS"/>
              </a:rPr>
              <a:t> joules  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352825" y="128597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dirty="0" smtClean="0">
                <a:latin typeface="BiauKai"/>
                <a:ea typeface="BiauKai"/>
                <a:cs typeface="BiauKai"/>
              </a:rPr>
              <a:t>光速</a:t>
            </a:r>
          </a:p>
        </p:txBody>
      </p:sp>
    </p:spTree>
    <p:extLst>
      <p:ext uri="{BB962C8B-B14F-4D97-AF65-F5344CB8AC3E}">
        <p14:creationId xmlns:p14="http://schemas.microsoft.com/office/powerpoint/2010/main" val="405982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174" y="471386"/>
            <a:ext cx="5411968" cy="3823458"/>
          </a:xfrm>
          <a:prstGeom prst="rect">
            <a:avLst/>
          </a:prstGeom>
        </p:spPr>
      </p:pic>
      <p:cxnSp>
        <p:nvCxnSpPr>
          <p:cNvPr id="6" name="直線箭頭接點 5"/>
          <p:cNvCxnSpPr/>
          <p:nvPr/>
        </p:nvCxnSpPr>
        <p:spPr>
          <a:xfrm>
            <a:off x="3706597" y="4489658"/>
            <a:ext cx="3795349" cy="12827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箭頭接點 6"/>
          <p:cNvCxnSpPr/>
          <p:nvPr/>
        </p:nvCxnSpPr>
        <p:spPr>
          <a:xfrm flipV="1">
            <a:off x="1928346" y="567310"/>
            <a:ext cx="0" cy="372753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4536962" y="4502486"/>
            <a:ext cx="320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distance from the center</a:t>
            </a:r>
            <a:endParaRPr kumimoji="1" lang="zh-TW" altLang="en-US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492173" y="718485"/>
            <a:ext cx="492443" cy="17047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zh-TW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speed of star</a:t>
            </a:r>
            <a:endParaRPr kumimoji="1" lang="zh-TW" altLang="en-US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662843" y="509492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Dark Matter?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153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075" y="755424"/>
            <a:ext cx="4476594" cy="4381683"/>
          </a:xfrm>
          <a:prstGeom prst="rect">
            <a:avLst/>
          </a:prstGeom>
        </p:spPr>
      </p:pic>
      <p:pic>
        <p:nvPicPr>
          <p:cNvPr id="6" name="圖片 5" descr="Screen Shot 2021-09-21 at 2.44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8" y="955864"/>
            <a:ext cx="3909298" cy="4128511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837967" y="5742543"/>
            <a:ext cx="210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Massive neutrinos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193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848613" y="2962076"/>
            <a:ext cx="118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latin typeface="Comic Sans MS"/>
                <a:cs typeface="Comic Sans MS"/>
              </a:rPr>
              <a:t>Backup</a:t>
            </a:r>
            <a:endParaRPr kumimoji="1" lang="zh-TW" altLang="en-US" sz="24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494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" name="圖片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" y="373564"/>
            <a:ext cx="8270146" cy="60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8" name="群組 7"/>
          <p:cNvGrpSpPr/>
          <p:nvPr/>
        </p:nvGrpSpPr>
        <p:grpSpPr>
          <a:xfrm>
            <a:off x="6521912" y="505114"/>
            <a:ext cx="1913184" cy="2358046"/>
            <a:chOff x="6175562" y="505114"/>
            <a:chExt cx="1913184" cy="235804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5562" y="505114"/>
              <a:ext cx="1913184" cy="2138795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6280727" y="2493828"/>
              <a:ext cx="1690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 smtClean="0">
                  <a:latin typeface="Comic Sans MS"/>
                  <a:cs typeface="Comic Sans MS"/>
                </a:rPr>
                <a:t>J. J. Thomson</a:t>
              </a:r>
              <a:endParaRPr kumimoji="1" lang="zh-TW" altLang="en-US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7702061" y="1408556"/>
            <a:ext cx="1095126" cy="1085272"/>
            <a:chOff x="4292777" y="2863160"/>
            <a:chExt cx="1095126" cy="1085272"/>
          </a:xfrm>
        </p:grpSpPr>
        <p:pic>
          <p:nvPicPr>
            <p:cNvPr id="16" name="Picture 1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2777" y="2863160"/>
              <a:ext cx="1095126" cy="1080000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4491179" y="3579100"/>
              <a:ext cx="711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 smtClean="0">
                  <a:solidFill>
                    <a:srgbClr val="00FFFF"/>
                  </a:solidFill>
                  <a:latin typeface="Comic Sans MS"/>
                  <a:cs typeface="Comic Sans MS"/>
                </a:rPr>
                <a:t>1906</a:t>
              </a:r>
              <a:endParaRPr kumimoji="1" lang="zh-TW" altLang="en-US" dirty="0" smtClean="0">
                <a:solidFill>
                  <a:srgbClr val="00FFFF"/>
                </a:solidFill>
                <a:latin typeface="Comic Sans MS"/>
                <a:cs typeface="Comic Sans MS"/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5"/>
          <a:srcRect r="73375"/>
          <a:stretch/>
        </p:blipFill>
        <p:spPr>
          <a:xfrm>
            <a:off x="3554864" y="1079437"/>
            <a:ext cx="1065068" cy="727501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4651275" y="1235433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FF0000"/>
                </a:solidFill>
                <a:latin typeface="Comic Sans MS"/>
                <a:cs typeface="Comic Sans MS"/>
              </a:rPr>
              <a:t>1897</a:t>
            </a:r>
            <a:endParaRPr kumimoji="1" lang="zh-TW" alt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985" y="1781971"/>
            <a:ext cx="1574800" cy="1574800"/>
          </a:xfrm>
          <a:prstGeom prst="rect">
            <a:avLst/>
          </a:prstGeom>
        </p:spPr>
      </p:pic>
      <p:sp>
        <p:nvSpPr>
          <p:cNvPr id="23" name="TextBox 14"/>
          <p:cNvSpPr txBox="1"/>
          <p:nvPr/>
        </p:nvSpPr>
        <p:spPr>
          <a:xfrm>
            <a:off x="2616381" y="388138"/>
            <a:ext cx="391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Chalkboard"/>
              </a:rPr>
              <a:t>Fundamental Particles</a:t>
            </a:r>
            <a:endParaRPr lang="en-US" sz="2800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2631851" y="2174533"/>
            <a:ext cx="3702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“plum pudding model” of atom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88046" y="1262518"/>
            <a:ext cx="3247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discovery of electron 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(e</a:t>
            </a:r>
            <a:r>
              <a:rPr kumimoji="1" lang="en-US" altLang="zh-TW" sz="20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 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891" y="3469579"/>
            <a:ext cx="3078018" cy="2003615"/>
          </a:xfrm>
          <a:prstGeom prst="rect">
            <a:avLst/>
          </a:prstGeom>
        </p:spPr>
      </p:pic>
      <p:cxnSp>
        <p:nvCxnSpPr>
          <p:cNvPr id="30" name="直線箭頭接點 29"/>
          <p:cNvCxnSpPr/>
          <p:nvPr/>
        </p:nvCxnSpPr>
        <p:spPr>
          <a:xfrm flipV="1">
            <a:off x="2863273" y="3469579"/>
            <a:ext cx="2482324" cy="101996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箭頭接點 30"/>
          <p:cNvCxnSpPr/>
          <p:nvPr/>
        </p:nvCxnSpPr>
        <p:spPr>
          <a:xfrm>
            <a:off x="2863273" y="4685816"/>
            <a:ext cx="2408485" cy="13970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5345597" y="3211799"/>
            <a:ext cx="969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proton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334052" y="4621819"/>
            <a:ext cx="110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neutron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529756" y="5711765"/>
            <a:ext cx="8365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discovery of </a:t>
            </a:r>
            <a:r>
              <a:rPr kumimoji="1" lang="en-US" altLang="zh-TW" sz="2000" dirty="0" err="1" smtClean="0">
                <a:latin typeface="Comic Sans MS"/>
                <a:cs typeface="Comic Sans MS"/>
              </a:rPr>
              <a:t>muon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 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(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kumimoji="1" lang="en-US" altLang="zh-TW" sz="20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, 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1936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, by C. D. Anderson and S. </a:t>
            </a:r>
            <a:r>
              <a:rPr kumimoji="1" lang="en-US" altLang="zh-TW" sz="2000" dirty="0" err="1" smtClean="0">
                <a:latin typeface="Comic Sans MS"/>
                <a:cs typeface="Comic Sans MS"/>
              </a:rPr>
              <a:t>Neddermeyer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71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文字方塊 1"/>
          <p:cNvSpPr txBox="1"/>
          <p:nvPr/>
        </p:nvSpPr>
        <p:spPr>
          <a:xfrm>
            <a:off x="706581" y="1143000"/>
            <a:ext cx="7513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beta decay: changes both Z and N by one unit, </a:t>
            </a:r>
          </a:p>
          <a:p>
            <a:r>
              <a:rPr kumimoji="1" lang="en-US" altLang="zh-TW" sz="2000" dirty="0" smtClean="0">
                <a:latin typeface="Comic Sans MS"/>
                <a:cs typeface="Comic Sans MS"/>
              </a:rPr>
              <a:t>                   ,                      , so that A = Z+N = const.</a:t>
            </a:r>
          </a:p>
          <a:p>
            <a:r>
              <a:rPr kumimoji="1" lang="en-US" altLang="zh-TW" sz="2000" dirty="0" smtClean="0">
                <a:latin typeface="Comic Sans MS"/>
                <a:cs typeface="Comic Sans MS"/>
              </a:rPr>
              <a:t>e.g. </a:t>
            </a:r>
            <a:r>
              <a:rPr kumimoji="1" lang="en-US" altLang="zh-TW" sz="2000" baseline="30000" dirty="0" smtClean="0">
                <a:latin typeface="Comic Sans MS"/>
                <a:cs typeface="Comic Sans MS"/>
              </a:rPr>
              <a:t>23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Ne(Z=10,N =13) -&gt; </a:t>
            </a:r>
            <a:r>
              <a:rPr kumimoji="1" lang="en-US" altLang="zh-TW" sz="2000" baseline="30000" dirty="0" smtClean="0">
                <a:latin typeface="Comic Sans MS"/>
                <a:cs typeface="Comic Sans MS"/>
              </a:rPr>
              <a:t>23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 Na(Z=11,N=12) 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06581" y="522794"/>
            <a:ext cx="13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neutrino</a:t>
            </a:r>
            <a:endParaRPr kumimoji="1" lang="zh-TW" altLang="en-US" sz="2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5" name="圖片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1584186"/>
            <a:ext cx="1422400" cy="215900"/>
          </a:xfrm>
          <a:prstGeom prst="rect">
            <a:avLst/>
          </a:prstGeom>
        </p:spPr>
      </p:pic>
      <p:pic>
        <p:nvPicPr>
          <p:cNvPr id="6" name="圖片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3" y="1571637"/>
            <a:ext cx="1524000" cy="2667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729" y="2932545"/>
            <a:ext cx="4445000" cy="3302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639454" y="2339945"/>
            <a:ext cx="3093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visible particle: electron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cxnSp>
        <p:nvCxnSpPr>
          <p:cNvPr id="10" name="直線箭頭接點 9"/>
          <p:cNvCxnSpPr/>
          <p:nvPr/>
        </p:nvCxnSpPr>
        <p:spPr>
          <a:xfrm flipH="1">
            <a:off x="4826000" y="2516909"/>
            <a:ext cx="1200727" cy="946727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6003637" y="2235697"/>
            <a:ext cx="133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n -&gt; p + e</a:t>
            </a:r>
            <a:r>
              <a:rPr kumimoji="1" lang="en-US" altLang="zh-TW" sz="2000" baseline="30000" dirty="0" smtClean="0">
                <a:latin typeface="Comic Sans MS"/>
                <a:cs typeface="Comic Sans MS"/>
              </a:rPr>
              <a:t>-</a:t>
            </a:r>
            <a:endParaRPr kumimoji="1" lang="zh-TW" altLang="en-US" sz="2000" baseline="300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9686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06581" y="522794"/>
            <a:ext cx="13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neutrino</a:t>
            </a:r>
            <a:endParaRPr kumimoji="1" lang="zh-TW" altLang="en-US" sz="2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608720" y="1200727"/>
            <a:ext cx="557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Pauli: beta decay: n -&gt; p + e</a:t>
            </a:r>
            <a:r>
              <a:rPr kumimoji="1" lang="en-US" altLang="zh-TW" sz="2000" baseline="30000" dirty="0" smtClean="0">
                <a:latin typeface="Comic Sans MS"/>
                <a:cs typeface="Comic Sans MS"/>
              </a:rPr>
              <a:t>-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 + neutrino (1930)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08720" y="1834912"/>
            <a:ext cx="5950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the discovery of 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electron neutrino (      ) :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 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1959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, by Cowan &amp; </a:t>
            </a:r>
            <a:r>
              <a:rPr kumimoji="1" lang="en-US" altLang="zh-TW" sz="2000" dirty="0" err="1" smtClean="0">
                <a:latin typeface="Comic Sans MS"/>
                <a:cs typeface="Comic Sans MS"/>
              </a:rPr>
              <a:t>Reines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 (Nobel prize, 1995)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pic>
        <p:nvPicPr>
          <p:cNvPr id="29" name="圖片 2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57" y="1954590"/>
            <a:ext cx="254000" cy="203200"/>
          </a:xfrm>
          <a:prstGeom prst="rect">
            <a:avLst/>
          </a:prstGeom>
        </p:spPr>
      </p:pic>
      <p:grpSp>
        <p:nvGrpSpPr>
          <p:cNvPr id="32" name="群組 31"/>
          <p:cNvGrpSpPr/>
          <p:nvPr/>
        </p:nvGrpSpPr>
        <p:grpSpPr>
          <a:xfrm>
            <a:off x="1594907" y="2901891"/>
            <a:ext cx="5638040" cy="1015663"/>
            <a:chOff x="603117" y="2913986"/>
            <a:chExt cx="5638040" cy="1015663"/>
          </a:xfrm>
        </p:grpSpPr>
        <p:sp>
          <p:nvSpPr>
            <p:cNvPr id="30" name="文字方塊 29"/>
            <p:cNvSpPr txBox="1"/>
            <p:nvPr/>
          </p:nvSpPr>
          <p:spPr>
            <a:xfrm>
              <a:off x="603117" y="2913986"/>
              <a:ext cx="56380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2000" dirty="0" smtClean="0">
                  <a:latin typeface="Comic Sans MS"/>
                  <a:cs typeface="Comic Sans MS"/>
                </a:rPr>
                <a:t>the discovery of </a:t>
              </a:r>
              <a:r>
                <a:rPr kumimoji="1" lang="en-US" altLang="zh-TW" sz="20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muon</a:t>
              </a:r>
              <a:r>
                <a:rPr kumimoji="1" lang="en-US" altLang="zh-TW" sz="2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neutrino (      ): 1962</a:t>
              </a:r>
              <a:r>
                <a:rPr kumimoji="1" lang="en-US" altLang="zh-TW" sz="2000" dirty="0" smtClean="0">
                  <a:latin typeface="Comic Sans MS"/>
                  <a:cs typeface="Comic Sans MS"/>
                </a:rPr>
                <a:t>, by Lederman, Schwartz and Steinberger</a:t>
              </a:r>
            </a:p>
            <a:p>
              <a:r>
                <a:rPr kumimoji="1" lang="en-US" altLang="zh-TW" sz="2000" dirty="0" smtClean="0">
                  <a:latin typeface="Comic Sans MS"/>
                  <a:cs typeface="Comic Sans MS"/>
                </a:rPr>
                <a:t>(Nobel prize 1988)</a:t>
              </a:r>
              <a:endParaRPr kumimoji="1" lang="zh-TW" altLang="en-US" sz="2000" dirty="0" smtClean="0">
                <a:latin typeface="Comic Sans MS"/>
                <a:cs typeface="Comic Sans MS"/>
              </a:endParaRPr>
            </a:p>
          </p:txBody>
        </p:sp>
        <p:pic>
          <p:nvPicPr>
            <p:cNvPr id="31" name="圖片 30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093" y="3054652"/>
              <a:ext cx="292100" cy="228600"/>
            </a:xfrm>
            <a:prstGeom prst="rect">
              <a:avLst/>
            </a:prstGeom>
          </p:spPr>
        </p:pic>
      </p:grpSp>
      <p:sp>
        <p:nvSpPr>
          <p:cNvPr id="33" name="文字方塊 32"/>
          <p:cNvSpPr txBox="1"/>
          <p:nvPr/>
        </p:nvSpPr>
        <p:spPr>
          <a:xfrm>
            <a:off x="1729609" y="4184952"/>
            <a:ext cx="2180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So now, we have:  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pic>
        <p:nvPicPr>
          <p:cNvPr id="34" name="圖片 3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77" y="4356462"/>
            <a:ext cx="16002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7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61" y="3114476"/>
            <a:ext cx="1277257" cy="1277257"/>
          </a:xfrm>
          <a:prstGeom prst="rect">
            <a:avLst/>
          </a:prstGeom>
        </p:spPr>
      </p:pic>
      <p:pic>
        <p:nvPicPr>
          <p:cNvPr id="13" name="圖片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56" y="3568049"/>
            <a:ext cx="1143000" cy="279400"/>
          </a:xfrm>
          <a:prstGeom prst="rect">
            <a:avLst/>
          </a:prstGeom>
        </p:spPr>
      </p:pic>
      <p:pic>
        <p:nvPicPr>
          <p:cNvPr id="15" name="圖片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71" y="3555349"/>
            <a:ext cx="1079500" cy="292100"/>
          </a:xfrm>
          <a:prstGeom prst="rect">
            <a:avLst/>
          </a:prstGeom>
        </p:spPr>
      </p:pic>
      <p:pic>
        <p:nvPicPr>
          <p:cNvPr id="20" name="圖片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54" y="4675380"/>
            <a:ext cx="1079500" cy="228600"/>
          </a:xfrm>
          <a:prstGeom prst="rect">
            <a:avLst/>
          </a:prstGeom>
        </p:spPr>
      </p:pic>
      <p:pic>
        <p:nvPicPr>
          <p:cNvPr id="28" name="圖片 2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88" y="4770630"/>
            <a:ext cx="1206500" cy="266700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5427" y="3102986"/>
            <a:ext cx="1296000" cy="1296000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360" y="4233297"/>
            <a:ext cx="1293969" cy="1293969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1755" y="4231268"/>
            <a:ext cx="1295998" cy="1295998"/>
          </a:xfrm>
          <a:prstGeom prst="rect">
            <a:avLst/>
          </a:prstGeom>
        </p:spPr>
      </p:pic>
      <p:sp>
        <p:nvSpPr>
          <p:cNvPr id="35" name="文字方塊 34"/>
          <p:cNvSpPr txBox="1"/>
          <p:nvPr/>
        </p:nvSpPr>
        <p:spPr>
          <a:xfrm>
            <a:off x="1102179" y="388147"/>
            <a:ext cx="5277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Many new particles were found in 50’s, e.g. </a:t>
            </a:r>
            <a:endParaRPr kumimoji="1" lang="zh-TW" alt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36" name="圖片 3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80" y="922140"/>
            <a:ext cx="393700" cy="279400"/>
          </a:xfrm>
          <a:prstGeom prst="rect">
            <a:avLst/>
          </a:prstGeom>
        </p:spPr>
      </p:pic>
      <p:pic>
        <p:nvPicPr>
          <p:cNvPr id="37" name="圖片 36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89" y="915790"/>
            <a:ext cx="444500" cy="292100"/>
          </a:xfrm>
          <a:prstGeom prst="rect">
            <a:avLst/>
          </a:prstGeom>
        </p:spPr>
      </p:pic>
      <p:pic>
        <p:nvPicPr>
          <p:cNvPr id="38" name="圖片 37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07" y="915790"/>
            <a:ext cx="393700" cy="292100"/>
          </a:xfrm>
          <a:prstGeom prst="rect">
            <a:avLst/>
          </a:prstGeom>
        </p:spPr>
      </p:pic>
      <p:pic>
        <p:nvPicPr>
          <p:cNvPr id="39" name="圖片 38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98" y="922140"/>
            <a:ext cx="330200" cy="279400"/>
          </a:xfrm>
          <a:prstGeom prst="rect">
            <a:avLst/>
          </a:prstGeom>
        </p:spPr>
      </p:pic>
      <p:pic>
        <p:nvPicPr>
          <p:cNvPr id="40" name="圖片 39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916" y="960240"/>
            <a:ext cx="152400" cy="203200"/>
          </a:xfrm>
          <a:prstGeom prst="rect">
            <a:avLst/>
          </a:prstGeom>
        </p:spPr>
      </p:pic>
      <p:pic>
        <p:nvPicPr>
          <p:cNvPr id="41" name="圖片 40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43" y="922140"/>
            <a:ext cx="304800" cy="279400"/>
          </a:xfrm>
          <a:prstGeom prst="rect">
            <a:avLst/>
          </a:prstGeom>
        </p:spPr>
      </p:pic>
      <p:pic>
        <p:nvPicPr>
          <p:cNvPr id="42" name="圖片 41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25" y="922140"/>
            <a:ext cx="368300" cy="279400"/>
          </a:xfrm>
          <a:prstGeom prst="rect">
            <a:avLst/>
          </a:prstGeom>
        </p:spPr>
      </p:pic>
      <p:pic>
        <p:nvPicPr>
          <p:cNvPr id="43" name="圖片 42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34" y="915790"/>
            <a:ext cx="419100" cy="292100"/>
          </a:xfrm>
          <a:prstGeom prst="rect">
            <a:avLst/>
          </a:prstGeom>
        </p:spPr>
      </p:pic>
      <p:pic>
        <p:nvPicPr>
          <p:cNvPr id="44" name="圖片 43" descr="latex-image-1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53" y="947540"/>
            <a:ext cx="381000" cy="228600"/>
          </a:xfrm>
          <a:prstGeom prst="rect">
            <a:avLst/>
          </a:prstGeom>
        </p:spPr>
      </p:pic>
      <p:sp>
        <p:nvSpPr>
          <p:cNvPr id="45" name="文字方塊 44"/>
          <p:cNvSpPr txBox="1"/>
          <p:nvPr/>
        </p:nvSpPr>
        <p:spPr>
          <a:xfrm>
            <a:off x="912091" y="1253093"/>
            <a:ext cx="3235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are they all fundamental? 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912091" y="1722893"/>
            <a:ext cx="5638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Gell-Mann (Nobel prize 1969) &amp; Zweig (1964):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941614" y="2123003"/>
            <a:ext cx="2474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quark model: u, d, s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1881907" y="2648322"/>
            <a:ext cx="509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these hadrons are made of u, d, s quarks!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sp>
        <p:nvSpPr>
          <p:cNvPr id="49" name="向右箭號 48"/>
          <p:cNvSpPr/>
          <p:nvPr/>
        </p:nvSpPr>
        <p:spPr>
          <a:xfrm>
            <a:off x="1050627" y="2752222"/>
            <a:ext cx="731276" cy="238485"/>
          </a:xfrm>
          <a:prstGeom prst="rightArrow">
            <a:avLst/>
          </a:prstGeom>
          <a:solidFill>
            <a:srgbClr val="00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601246" y="5575458"/>
            <a:ext cx="8119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deep inelastic electron-nucleon scattering exp. @ SLAC in 60’s supported quark model 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387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84989" y="2000553"/>
            <a:ext cx="70438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1974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, discovery of 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charm quark (c-quark) 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independently, simultaneously, by two groups, </a:t>
            </a:r>
          </a:p>
          <a:p>
            <a:r>
              <a:rPr kumimoji="1" lang="en-US" altLang="zh-TW" sz="2000" dirty="0">
                <a:latin typeface="Comic Sans MS"/>
                <a:cs typeface="Comic Sans MS"/>
              </a:rPr>
              <a:t> 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     Burton Richter et al. (SLAC)</a:t>
            </a:r>
            <a:r>
              <a:rPr kumimoji="1" lang="zh-TW" altLang="en-US" sz="2000" dirty="0" smtClean="0">
                <a:latin typeface="Comic Sans MS"/>
                <a:cs typeface="Comic Sans MS"/>
              </a:rPr>
              <a:t>、</a:t>
            </a:r>
            <a:endParaRPr kumimoji="1" lang="en-US" altLang="zh-TW" sz="2000" dirty="0" smtClean="0">
              <a:latin typeface="Comic Sans MS"/>
              <a:cs typeface="Comic Sans MS"/>
            </a:endParaRPr>
          </a:p>
          <a:p>
            <a:r>
              <a:rPr kumimoji="1" lang="en-US" altLang="zh-TW" sz="2000" dirty="0">
                <a:latin typeface="Comic Sans MS"/>
                <a:cs typeface="Comic Sans MS"/>
              </a:rPr>
              <a:t> 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     Samuel Ting</a:t>
            </a:r>
            <a:r>
              <a:rPr kumimoji="1" lang="zh-TW" altLang="en-US" sz="2000" dirty="0" smtClean="0">
                <a:latin typeface="Comic Sans MS"/>
                <a:cs typeface="Comic Sans MS"/>
              </a:rPr>
              <a:t>（</a:t>
            </a:r>
            <a:r>
              <a:rPr kumimoji="1" lang="zh-TW" alt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丁肇中</a:t>
            </a:r>
            <a:r>
              <a:rPr kumimoji="1" lang="zh-TW" altLang="en-US" sz="2000" dirty="0" smtClean="0">
                <a:latin typeface="Comic Sans MS"/>
                <a:cs typeface="Comic Sans MS"/>
              </a:rPr>
              <a:t>）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 et al. (BNL), Nobel prize 1976</a:t>
            </a:r>
          </a:p>
          <a:p>
            <a:endParaRPr kumimoji="1" lang="en-US" altLang="zh-TW" sz="2000" dirty="0">
              <a:latin typeface="Comic Sans MS"/>
              <a:cs typeface="Comic Sans MS"/>
            </a:endParaRPr>
          </a:p>
          <a:p>
            <a:r>
              <a:rPr kumimoji="1" lang="en-US" altLang="zh-TW" sz="2000" dirty="0" smtClean="0">
                <a:latin typeface="Comic Sans MS"/>
                <a:cs typeface="Comic Sans MS"/>
              </a:rPr>
              <a:t>(November revolution in particle physics!!)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790728" y="4389604"/>
            <a:ext cx="700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now, 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pic>
        <p:nvPicPr>
          <p:cNvPr id="19" name="圖片 1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68" y="4561114"/>
            <a:ext cx="1600200" cy="228600"/>
          </a:xfrm>
          <a:prstGeom prst="rect">
            <a:avLst/>
          </a:prstGeom>
        </p:spPr>
      </p:pic>
      <p:pic>
        <p:nvPicPr>
          <p:cNvPr id="4" name="圖片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29" y="5030713"/>
            <a:ext cx="13208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0BF-BC6C-3245-AA13-C85C67CD9F1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398513" y="2371049"/>
            <a:ext cx="22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err="1" smtClean="0">
                <a:latin typeface="Comic Sans MS"/>
                <a:cs typeface="Comic Sans MS"/>
              </a:rPr>
              <a:t>Toshihide</a:t>
            </a:r>
            <a:r>
              <a:rPr kumimoji="1" lang="en-US" altLang="zh-TW" dirty="0" smtClean="0">
                <a:latin typeface="Comic Sans MS"/>
                <a:cs typeface="Comic Sans MS"/>
              </a:rPr>
              <a:t> </a:t>
            </a:r>
            <a:r>
              <a:rPr kumimoji="1" lang="en-US" altLang="zh-TW" dirty="0" err="1" smtClean="0">
                <a:latin typeface="Comic Sans MS"/>
                <a:cs typeface="Comic Sans MS"/>
              </a:rPr>
              <a:t>Maskawa</a:t>
            </a:r>
            <a:endParaRPr kumimoji="1" lang="en-US" altLang="zh-TW" dirty="0" smtClean="0">
              <a:latin typeface="Comic Sans MS"/>
              <a:cs typeface="Comic Sans M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23368" y="2371049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Makoto Kobayashi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289881" y="3216225"/>
            <a:ext cx="8564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1973, proposed the existence of third generation quark: top &amp; bottom 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386" y="539476"/>
            <a:ext cx="1359444" cy="173072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753" y="564875"/>
            <a:ext cx="1372259" cy="1705322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801957" y="3797452"/>
            <a:ext cx="79097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discovery of 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bottom quark (b), 1977 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Leon Lederman et al. (FNAL) </a:t>
            </a:r>
          </a:p>
          <a:p>
            <a:endParaRPr kumimoji="1" lang="en-US" altLang="zh-TW" sz="2000" dirty="0">
              <a:latin typeface="Comic Sans MS"/>
              <a:cs typeface="Comic Sans MS"/>
            </a:endParaRPr>
          </a:p>
          <a:p>
            <a:r>
              <a:rPr kumimoji="1" lang="en-US" altLang="zh-TW" sz="2000" dirty="0" smtClean="0">
                <a:latin typeface="Comic Sans MS"/>
                <a:cs typeface="Comic Sans MS"/>
              </a:rPr>
              <a:t>discovery of 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top quark (t), 1995 </a:t>
            </a:r>
            <a:r>
              <a:rPr kumimoji="1" lang="en-US" altLang="zh-TW" sz="2000" dirty="0" smtClean="0">
                <a:latin typeface="Comic Sans MS"/>
                <a:cs typeface="Comic Sans MS"/>
              </a:rPr>
              <a:t>D0 &amp; CDF collaborations (FNAL)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725333" y="2740381"/>
            <a:ext cx="2277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Comic Sans MS"/>
                <a:cs typeface="Comic Sans MS"/>
              </a:rPr>
              <a:t>2008 Nobel prize</a:t>
            </a:r>
            <a:endParaRPr kumimoji="1" lang="zh-TW" altLang="en-US" sz="2000" dirty="0" smtClean="0">
              <a:latin typeface="Comic Sans MS"/>
              <a:cs typeface="Comic Sans MS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811749" y="5020492"/>
            <a:ext cx="7587784" cy="400110"/>
            <a:chOff x="811749" y="5020492"/>
            <a:chExt cx="7587784" cy="400110"/>
          </a:xfrm>
        </p:grpSpPr>
        <p:sp>
          <p:nvSpPr>
            <p:cNvPr id="12" name="文字方塊 11"/>
            <p:cNvSpPr txBox="1"/>
            <p:nvPr/>
          </p:nvSpPr>
          <p:spPr>
            <a:xfrm>
              <a:off x="811749" y="5020492"/>
              <a:ext cx="75877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000" dirty="0" smtClean="0">
                  <a:latin typeface="Comic Sans MS"/>
                  <a:cs typeface="Comic Sans MS"/>
                </a:rPr>
                <a:t>discovery of </a:t>
              </a:r>
              <a:r>
                <a:rPr kumimoji="1" lang="en-US" altLang="zh-TW" sz="20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tauon</a:t>
              </a:r>
              <a:r>
                <a:rPr kumimoji="1" lang="en-US" altLang="zh-TW" sz="2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(       ), 1975</a:t>
              </a:r>
              <a:r>
                <a:rPr kumimoji="1" lang="en-US" altLang="zh-TW" sz="2000" dirty="0" smtClean="0">
                  <a:latin typeface="Comic Sans MS"/>
                  <a:cs typeface="Comic Sans MS"/>
                </a:rPr>
                <a:t>, by M. Perl (Nobel prize 1995)</a:t>
              </a:r>
              <a:endParaRPr kumimoji="1" lang="zh-TW" altLang="en-US" sz="2000" dirty="0" smtClean="0">
                <a:latin typeface="Comic Sans MS"/>
                <a:cs typeface="Comic Sans MS"/>
              </a:endParaRPr>
            </a:p>
          </p:txBody>
        </p:sp>
        <p:pic>
          <p:nvPicPr>
            <p:cNvPr id="16" name="圖片 1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862" y="5149813"/>
              <a:ext cx="196362" cy="179999"/>
            </a:xfrm>
            <a:prstGeom prst="rect">
              <a:avLst/>
            </a:prstGeom>
          </p:spPr>
        </p:pic>
      </p:grpSp>
      <p:grpSp>
        <p:nvGrpSpPr>
          <p:cNvPr id="6" name="群組 5"/>
          <p:cNvGrpSpPr/>
          <p:nvPr/>
        </p:nvGrpSpPr>
        <p:grpSpPr>
          <a:xfrm>
            <a:off x="811808" y="5647024"/>
            <a:ext cx="5477716" cy="707886"/>
            <a:chOff x="811808" y="5647024"/>
            <a:chExt cx="5477716" cy="707886"/>
          </a:xfrm>
        </p:grpSpPr>
        <p:sp>
          <p:nvSpPr>
            <p:cNvPr id="17" name="文字方塊 16"/>
            <p:cNvSpPr txBox="1"/>
            <p:nvPr/>
          </p:nvSpPr>
          <p:spPr>
            <a:xfrm>
              <a:off x="811808" y="5647024"/>
              <a:ext cx="54777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2000" dirty="0" smtClean="0">
                  <a:latin typeface="Comic Sans MS"/>
                  <a:cs typeface="Comic Sans MS"/>
                </a:rPr>
                <a:t>discovery of </a:t>
              </a:r>
              <a:r>
                <a:rPr kumimoji="1" lang="en-US" altLang="zh-TW" sz="20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tauon</a:t>
              </a:r>
              <a:r>
                <a:rPr kumimoji="1" lang="en-US" altLang="zh-TW" sz="2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neutrino (       ), 2000</a:t>
              </a:r>
              <a:r>
                <a:rPr kumimoji="1" lang="en-US" altLang="zh-TW" sz="2000" dirty="0" smtClean="0">
                  <a:latin typeface="Comic Sans MS"/>
                  <a:cs typeface="Comic Sans MS"/>
                </a:rPr>
                <a:t>, by DONUT collaboration (FNAL)</a:t>
              </a:r>
              <a:endParaRPr kumimoji="1" lang="zh-TW" altLang="en-US" sz="2000" dirty="0" smtClean="0">
                <a:latin typeface="Comic Sans MS"/>
                <a:cs typeface="Comic Sans MS"/>
              </a:endParaRPr>
            </a:p>
          </p:txBody>
        </p:sp>
        <p:pic>
          <p:nvPicPr>
            <p:cNvPr id="18" name="圖片 17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558" y="5765559"/>
              <a:ext cx="330750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153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rgbClr val="FF0000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Comic Sans MS"/>
            <a:cs typeface="Comic Sans M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Aspect.thmx</Template>
  <TotalTime>13232</TotalTime>
  <Words>983</Words>
  <Application>Microsoft Macintosh PowerPoint</Application>
  <PresentationFormat>如螢幕大小 (4:3)</PresentationFormat>
  <Paragraphs>202</Paragraphs>
  <Slides>33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Aspect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>IPMU, U. of Tokyo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quark as a probe as new heavy resonances</dc:title>
  <dc:subject/>
  <dc:creator>chuan-ren chen</dc:creator>
  <cp:keywords/>
  <dc:description/>
  <cp:lastModifiedBy>crchen</cp:lastModifiedBy>
  <cp:revision>661</cp:revision>
  <dcterms:created xsi:type="dcterms:W3CDTF">2011-03-28T01:51:01Z</dcterms:created>
  <dcterms:modified xsi:type="dcterms:W3CDTF">2022-06-28T03:20:46Z</dcterms:modified>
  <cp:category/>
</cp:coreProperties>
</file>