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77" r:id="rId3"/>
    <p:sldId id="257" r:id="rId4"/>
    <p:sldId id="320" r:id="rId5"/>
    <p:sldId id="278" r:id="rId6"/>
    <p:sldId id="279" r:id="rId7"/>
    <p:sldId id="281" r:id="rId8"/>
    <p:sldId id="280" r:id="rId9"/>
    <p:sldId id="282" r:id="rId10"/>
    <p:sldId id="283" r:id="rId11"/>
    <p:sldId id="284" r:id="rId12"/>
    <p:sldId id="285" r:id="rId13"/>
    <p:sldId id="287" r:id="rId14"/>
    <p:sldId id="288" r:id="rId15"/>
    <p:sldId id="289" r:id="rId16"/>
    <p:sldId id="290" r:id="rId17"/>
    <p:sldId id="291" r:id="rId18"/>
    <p:sldId id="294" r:id="rId19"/>
    <p:sldId id="296" r:id="rId20"/>
    <p:sldId id="321" r:id="rId21"/>
    <p:sldId id="322" r:id="rId22"/>
    <p:sldId id="298" r:id="rId23"/>
    <p:sldId id="299" r:id="rId24"/>
    <p:sldId id="300" r:id="rId25"/>
    <p:sldId id="326" r:id="rId26"/>
    <p:sldId id="341" r:id="rId27"/>
    <p:sldId id="336" r:id="rId28"/>
    <p:sldId id="338" r:id="rId29"/>
    <p:sldId id="339" r:id="rId30"/>
    <p:sldId id="340" r:id="rId31"/>
    <p:sldId id="342" r:id="rId32"/>
    <p:sldId id="343" r:id="rId33"/>
    <p:sldId id="344" r:id="rId34"/>
    <p:sldId id="345" r:id="rId35"/>
    <p:sldId id="334" r:id="rId36"/>
    <p:sldId id="318" r:id="rId37"/>
    <p:sldId id="319" r:id="rId38"/>
    <p:sldId id="327" r:id="rId39"/>
    <p:sldId id="323" r:id="rId4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EE9218"/>
    <a:srgbClr val="FCFF93"/>
    <a:srgbClr val="FCFF79"/>
    <a:srgbClr val="FFFA16"/>
    <a:srgbClr val="FFFF15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01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10" Type="http://schemas.openxmlformats.org/officeDocument/2006/relationships/image" Target="../media/image22.wmf"/><Relationship Id="rId4" Type="http://schemas.openxmlformats.org/officeDocument/2006/relationships/image" Target="../media/image16.wmf"/><Relationship Id="rId9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image" Target="../media/image39.wmf"/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12" Type="http://schemas.openxmlformats.org/officeDocument/2006/relationships/image" Target="../media/image38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11" Type="http://schemas.openxmlformats.org/officeDocument/2006/relationships/image" Target="../media/image37.wmf"/><Relationship Id="rId5" Type="http://schemas.openxmlformats.org/officeDocument/2006/relationships/image" Target="../media/image31.wmf"/><Relationship Id="rId10" Type="http://schemas.openxmlformats.org/officeDocument/2006/relationships/image" Target="../media/image36.wmf"/><Relationship Id="rId4" Type="http://schemas.openxmlformats.org/officeDocument/2006/relationships/image" Target="../media/image30.wmf"/><Relationship Id="rId9" Type="http://schemas.openxmlformats.org/officeDocument/2006/relationships/image" Target="../media/image3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image" Target="../media/image49.wmf"/><Relationship Id="rId7" Type="http://schemas.openxmlformats.org/officeDocument/2006/relationships/image" Target="../media/image53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Relationship Id="rId5" Type="http://schemas.openxmlformats.org/officeDocument/2006/relationships/image" Target="../media/image77.wmf"/><Relationship Id="rId4" Type="http://schemas.openxmlformats.org/officeDocument/2006/relationships/image" Target="../media/image8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115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52E76A-6828-4957-92A1-F684DE703880}" type="datetimeFigureOut">
              <a:rPr lang="zh-CN" altLang="en-US" smtClean="0"/>
              <a:pPr/>
              <a:t>2015/12/6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431F2-A8D4-4DE1-835F-6997AFF9A83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535C1-067F-42B3-95E7-C4AF9D29B9EC}" type="datetime1">
              <a:rPr lang="zh-CN" altLang="en-US" smtClean="0"/>
              <a:pPr/>
              <a:t>2015/12/6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035D-B43D-4287-A9D3-03A38A18BBEF}" type="datetime1">
              <a:rPr lang="zh-CN" altLang="en-US" smtClean="0"/>
              <a:pPr/>
              <a:t>2015/12/6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8FE3-F9CC-4ADF-A8FB-00A59E371786}" type="datetime1">
              <a:rPr lang="zh-CN" altLang="en-US" smtClean="0"/>
              <a:pPr/>
              <a:t>2015/12/6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66887-FA2D-4D92-8778-A1D350425487}" type="datetime1">
              <a:rPr lang="zh-CN" altLang="en-US" smtClean="0"/>
              <a:pPr/>
              <a:t>2015/12/6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99F46-191A-4CBE-B645-484BDE874876}" type="datetime1">
              <a:rPr lang="zh-CN" altLang="en-US" smtClean="0"/>
              <a:pPr/>
              <a:t>2015/12/6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CEA9-06C9-4014-8CEB-53269BB832FB}" type="datetime1">
              <a:rPr lang="zh-CN" altLang="en-US" smtClean="0"/>
              <a:pPr/>
              <a:t>2015/12/6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11F4-1AC6-4176-BA74-F96A7B3B41C3}" type="datetime1">
              <a:rPr lang="zh-CN" altLang="en-US" smtClean="0"/>
              <a:pPr/>
              <a:t>2015/12/6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EBE2F-BAD1-4AA3-8BCE-9AD20EFB923A}" type="datetime1">
              <a:rPr lang="zh-CN" altLang="en-US" smtClean="0"/>
              <a:pPr/>
              <a:t>2015/12/6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03B1-9D0B-4F51-A91C-B7FBF2F5A9E1}" type="datetime1">
              <a:rPr lang="zh-CN" altLang="en-US" smtClean="0"/>
              <a:pPr/>
              <a:t>2015/12/6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2E4DF-8B93-47B6-8FFF-F8CC295D0A79}" type="datetime1">
              <a:rPr lang="zh-CN" altLang="en-US" smtClean="0"/>
              <a:pPr/>
              <a:t>2015/12/6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764A1-EEEE-4255-B1C6-505BC5AEAE8D}" type="datetime1">
              <a:rPr lang="zh-CN" altLang="en-US" smtClean="0"/>
              <a:pPr/>
              <a:t>2015/12/6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9B014-5862-497C-8620-4DD0A2EC83E0}" type="datetime1">
              <a:rPr lang="zh-CN" altLang="en-US" smtClean="0"/>
              <a:pPr/>
              <a:t>2015/12/6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6FE1C-4193-4705-B3DC-74F8CD9EC2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oleObject" Target="../embeddings/oleObject27.bin"/><Relationship Id="rId18" Type="http://schemas.openxmlformats.org/officeDocument/2006/relationships/oleObject" Target="../embeddings/oleObject3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21.bin"/><Relationship Id="rId12" Type="http://schemas.openxmlformats.org/officeDocument/2006/relationships/oleObject" Target="../embeddings/oleObject26.bin"/><Relationship Id="rId17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0.bin"/><Relationship Id="rId20" Type="http://schemas.openxmlformats.org/officeDocument/2006/relationships/oleObject" Target="../embeddings/oleObject34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0.bin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19.bin"/><Relationship Id="rId15" Type="http://schemas.openxmlformats.org/officeDocument/2006/relationships/oleObject" Target="../embeddings/oleObject29.bin"/><Relationship Id="rId10" Type="http://schemas.openxmlformats.org/officeDocument/2006/relationships/oleObject" Target="../embeddings/oleObject24.bin"/><Relationship Id="rId19" Type="http://schemas.openxmlformats.org/officeDocument/2006/relationships/oleObject" Target="../embeddings/oleObject33.bin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3.bin"/><Relationship Id="rId14" Type="http://schemas.openxmlformats.org/officeDocument/2006/relationships/oleObject" Target="../embeddings/oleObject2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47.png"/><Relationship Id="rId5" Type="http://schemas.openxmlformats.org/officeDocument/2006/relationships/oleObject" Target="../embeddings/oleObject38.bin"/><Relationship Id="rId10" Type="http://schemas.openxmlformats.org/officeDocument/2006/relationships/oleObject" Target="../embeddings/oleObject43.bin"/><Relationship Id="rId4" Type="http://schemas.openxmlformats.org/officeDocument/2006/relationships/oleObject" Target="../embeddings/oleObject37.bin"/><Relationship Id="rId9" Type="http://schemas.openxmlformats.org/officeDocument/2006/relationships/oleObject" Target="../embeddings/oleObject42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55.png"/><Relationship Id="rId5" Type="http://schemas.openxmlformats.org/officeDocument/2006/relationships/oleObject" Target="../embeddings/oleObject46.bin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5.bin"/><Relationship Id="rId9" Type="http://schemas.openxmlformats.org/officeDocument/2006/relationships/oleObject" Target="../embeddings/oleObject5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4.png"/><Relationship Id="rId5" Type="http://schemas.openxmlformats.org/officeDocument/2006/relationships/image" Target="../media/image61.png"/><Relationship Id="rId4" Type="http://schemas.openxmlformats.org/officeDocument/2006/relationships/oleObject" Target="../embeddings/oleObject5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7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6.bin"/><Relationship Id="rId5" Type="http://schemas.openxmlformats.org/officeDocument/2006/relationships/oleObject" Target="../embeddings/oleObject55.bin"/><Relationship Id="rId4" Type="http://schemas.openxmlformats.org/officeDocument/2006/relationships/oleObject" Target="../embeddings/oleObject5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60.bin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5.bin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4.bin"/><Relationship Id="rId10" Type="http://schemas.openxmlformats.org/officeDocument/2006/relationships/oleObject" Target="../embeddings/oleObject69.bin"/><Relationship Id="rId4" Type="http://schemas.openxmlformats.org/officeDocument/2006/relationships/oleObject" Target="../embeddings/oleObject63.bin"/><Relationship Id="rId9" Type="http://schemas.openxmlformats.org/officeDocument/2006/relationships/oleObject" Target="../embeddings/oleObject68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2910" y="1285860"/>
            <a:ext cx="7772400" cy="1470025"/>
          </a:xfrm>
        </p:spPr>
        <p:txBody>
          <a:bodyPr/>
          <a:lstStyle/>
          <a:p>
            <a:r>
              <a:rPr lang="en-US" altLang="zh-CN" sz="4000" dirty="0" smtClean="0"/>
              <a:t>A Study on </a:t>
            </a:r>
            <a:br>
              <a:rPr lang="en-US" altLang="zh-CN" sz="4000" dirty="0" smtClean="0"/>
            </a:br>
            <a:r>
              <a:rPr lang="en-US" altLang="zh-CN" sz="4000" dirty="0" smtClean="0"/>
              <a:t>Loop-Induced Neutrino Masses</a:t>
            </a:r>
            <a:endParaRPr lang="zh-CN" altLang="en-US" sz="40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57290" y="3071810"/>
            <a:ext cx="6400800" cy="2109790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Da Huang</a:t>
            </a:r>
          </a:p>
          <a:p>
            <a:r>
              <a:rPr lang="en-US" altLang="zh-CN" sz="3600" dirty="0" smtClean="0"/>
              <a:t>Physics Department, NTHU</a:t>
            </a:r>
          </a:p>
          <a:p>
            <a:r>
              <a:rPr lang="en-US" altLang="zh-CN" sz="2800" dirty="0" smtClean="0"/>
              <a:t>@ NTU</a:t>
            </a:r>
            <a:endParaRPr lang="zh-CN" alt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71604" y="5214950"/>
            <a:ext cx="598837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JHEP 1508 (2015) 141</a:t>
            </a:r>
            <a:r>
              <a:rPr lang="en-US" sz="2000" dirty="0" smtClean="0"/>
              <a:t> </a:t>
            </a:r>
            <a:r>
              <a:rPr lang="en-US" altLang="zh-CN" sz="2000" dirty="0" smtClean="0">
                <a:solidFill>
                  <a:srgbClr val="FF0000"/>
                </a:solidFill>
              </a:rPr>
              <a:t>[arXiv: 1507.03455] &amp;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Eur.Phys.J. C75 (2015) 11, 557</a:t>
            </a:r>
            <a:r>
              <a:rPr lang="en-US" sz="2000" dirty="0" smtClean="0"/>
              <a:t> </a:t>
            </a:r>
            <a:r>
              <a:rPr lang="en-US" altLang="zh-CN" sz="2000" dirty="0" smtClean="0">
                <a:solidFill>
                  <a:srgbClr val="FF0000"/>
                </a:solidFill>
              </a:rPr>
              <a:t> [arXiv: 1508.02180] </a:t>
            </a:r>
          </a:p>
          <a:p>
            <a:pPr algn="ctr"/>
            <a:r>
              <a:rPr lang="en-US" altLang="zh-CN" sz="2000" dirty="0" smtClean="0">
                <a:solidFill>
                  <a:srgbClr val="FF0000"/>
                </a:solidFill>
              </a:rPr>
              <a:t>In Collaboration with C.-Q. Geng, L.-H. Tsai and Q. Wang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019436" cy="365125"/>
          </a:xfrm>
        </p:spPr>
        <p:txBody>
          <a:bodyPr/>
          <a:lstStyle/>
          <a:p>
            <a:r>
              <a:rPr lang="en-US" altLang="zh-CN" smtClean="0"/>
              <a:t>Seminar @ NCTU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928926" y="500042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Content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6" y="1571612"/>
            <a:ext cx="77153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en-US" altLang="zh-CN" sz="2400" dirty="0" smtClean="0"/>
              <a:t> Introduction of Neutrino Masses and Mixings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en-US" altLang="zh-CN" sz="2400" dirty="0" smtClean="0"/>
              <a:t> Possible Origins of Neutrino masses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en-US" altLang="zh-CN" sz="2400" dirty="0" smtClean="0"/>
              <a:t> Effective </a:t>
            </a:r>
            <a:r>
              <a:rPr lang="en-US" altLang="zh-CN" sz="2400" dirty="0" smtClean="0"/>
              <a:t>Field Theory Perspective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en-US" altLang="zh-CN" sz="2400" dirty="0" smtClean="0"/>
              <a:t> A Model with dark matter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en-US" altLang="zh-CN" sz="2400" dirty="0" smtClean="0"/>
              <a:t> Final Results and Summary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28926" y="642918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85786" y="1357298"/>
            <a:ext cx="77153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Neutrino oscillation experiments with </a:t>
            </a:r>
            <a:r>
              <a:rPr lang="en-US" altLang="zh-CN" sz="2400" dirty="0" smtClean="0">
                <a:solidFill>
                  <a:srgbClr val="FF0000"/>
                </a:solidFill>
              </a:rPr>
              <a:t>solar</a:t>
            </a:r>
            <a:r>
              <a:rPr lang="en-US" altLang="zh-CN" sz="2400" dirty="0" smtClean="0"/>
              <a:t>, </a:t>
            </a:r>
            <a:r>
              <a:rPr lang="en-US" altLang="zh-CN" sz="2400" dirty="0" smtClean="0">
                <a:solidFill>
                  <a:srgbClr val="00B050"/>
                </a:solidFill>
              </a:rPr>
              <a:t>atmospheric</a:t>
            </a:r>
            <a:r>
              <a:rPr lang="en-US" altLang="zh-CN" sz="2400" dirty="0" smtClean="0"/>
              <a:t>,</a:t>
            </a:r>
            <a:r>
              <a:rPr lang="en-US" altLang="zh-CN" sz="2400" dirty="0" smtClean="0">
                <a:solidFill>
                  <a:srgbClr val="00B050"/>
                </a:solidFill>
              </a:rPr>
              <a:t> </a:t>
            </a:r>
            <a:r>
              <a:rPr lang="en-US" altLang="zh-CN" sz="2400" dirty="0" smtClean="0"/>
              <a:t> </a:t>
            </a:r>
            <a:r>
              <a:rPr lang="en-US" altLang="zh-CN" sz="2400" dirty="0" smtClean="0">
                <a:solidFill>
                  <a:srgbClr val="0070C0"/>
                </a:solidFill>
              </a:rPr>
              <a:t>reactor </a:t>
            </a:r>
            <a:r>
              <a:rPr lang="en-US" altLang="zh-CN" sz="2400" dirty="0" smtClean="0"/>
              <a:t>and </a:t>
            </a:r>
            <a:r>
              <a:rPr lang="en-US" altLang="zh-CN" sz="2400" dirty="0" smtClean="0">
                <a:solidFill>
                  <a:srgbClr val="7030A0"/>
                </a:solidFill>
              </a:rPr>
              <a:t>accelerator</a:t>
            </a:r>
            <a:r>
              <a:rPr lang="en-US" altLang="zh-CN" sz="2400" dirty="0" smtClean="0"/>
              <a:t> neutrinos clearly showed that neutrinos have </a:t>
            </a:r>
            <a:r>
              <a:rPr lang="en-US" altLang="zh-CN" sz="2400" dirty="0" smtClean="0">
                <a:solidFill>
                  <a:srgbClr val="FF0000"/>
                </a:solidFill>
              </a:rPr>
              <a:t>tiny but non-zero masses</a:t>
            </a:r>
            <a:r>
              <a:rPr lang="en-US" altLang="zh-CN" sz="2400" dirty="0" smtClean="0"/>
              <a:t>.  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</a:t>
            </a:r>
            <a:r>
              <a:rPr lang="en-US" sz="2400" dirty="0" smtClean="0"/>
              <a:t>The Nobel Prize in Physics 2015 was awarded jointly to Takaaki Kajita and Arthur B. McDonald </a:t>
            </a:r>
            <a:r>
              <a:rPr lang="en-US" sz="2400" i="1" dirty="0" smtClean="0"/>
              <a:t>"for the discovery of neutrino oscillations, which shows that neutrinos have mass"</a:t>
            </a:r>
            <a:endParaRPr lang="en-US" altLang="zh-CN" sz="2400" dirty="0" smtClean="0">
              <a:solidFill>
                <a:srgbClr val="FF0000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000496" y="3857604"/>
            <a:ext cx="4429156" cy="3000396"/>
            <a:chOff x="2640381" y="3357562"/>
            <a:chExt cx="4342576" cy="2869662"/>
          </a:xfrm>
        </p:grpSpPr>
        <p:grpSp>
          <p:nvGrpSpPr>
            <p:cNvPr id="11" name="组合 10"/>
            <p:cNvGrpSpPr/>
            <p:nvPr/>
          </p:nvGrpSpPr>
          <p:grpSpPr>
            <a:xfrm>
              <a:off x="2640381" y="3357585"/>
              <a:ext cx="1714512" cy="2869639"/>
              <a:chOff x="2640381" y="3357585"/>
              <a:chExt cx="1714512" cy="2869639"/>
            </a:xfrm>
          </p:grpSpPr>
          <p:pic>
            <p:nvPicPr>
              <p:cNvPr id="28674" name="Picture 2" descr="Takaaki Kajita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640381" y="3357585"/>
                <a:ext cx="1714512" cy="2390306"/>
              </a:xfrm>
              <a:prstGeom prst="rect">
                <a:avLst/>
              </a:prstGeom>
              <a:noFill/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2643174" y="5857892"/>
                <a:ext cx="14400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/>
                  <a:t>Takaaki Kajita</a:t>
                </a:r>
                <a:endParaRPr lang="zh-CN" altLang="en-US" dirty="0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929190" y="3357562"/>
              <a:ext cx="2053767" cy="2869662"/>
              <a:chOff x="4929190" y="3357562"/>
              <a:chExt cx="2053767" cy="2869662"/>
            </a:xfrm>
          </p:grpSpPr>
          <p:pic>
            <p:nvPicPr>
              <p:cNvPr id="28676" name="Picture 4" descr="Arthur B. McDonald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5143504" y="3357562"/>
                <a:ext cx="1666886" cy="2357454"/>
              </a:xfrm>
              <a:prstGeom prst="rect">
                <a:avLst/>
              </a:prstGeom>
              <a:noFill/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4929190" y="5857892"/>
                <a:ext cx="2053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/>
                  <a:t>Arthur B. McDonald</a:t>
                </a:r>
                <a:endParaRPr lang="zh-CN" altLang="en-US" dirty="0"/>
              </a:p>
            </p:txBody>
          </p:sp>
        </p:grpSp>
      </p:grpSp>
      <p:pic>
        <p:nvPicPr>
          <p:cNvPr id="28678" name="Picture 6" descr="https://lh4.googleusercontent.com/-x0bvt1K8FF8/AAAAAAAAAAI/AAAAAAAAICo/fNEXT0Ctx9I/s0-c-k-no-ns/phot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4071942"/>
            <a:ext cx="2357454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28926" y="642918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85786" y="1571612"/>
            <a:ext cx="77153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However, in the minimal </a:t>
            </a:r>
            <a:r>
              <a:rPr lang="en-US" altLang="zh-CN" sz="2400" dirty="0" smtClean="0">
                <a:solidFill>
                  <a:srgbClr val="C00000"/>
                </a:solidFill>
              </a:rPr>
              <a:t>Standard Model </a:t>
            </a:r>
            <a:r>
              <a:rPr lang="en-US" altLang="zh-CN" sz="2400" dirty="0" smtClean="0"/>
              <a:t>(SM) without right-handed neutrinos, the neutrino masses are predicted to be exactly </a:t>
            </a:r>
            <a:r>
              <a:rPr lang="en-US" altLang="zh-CN" sz="2400" dirty="0" smtClean="0">
                <a:solidFill>
                  <a:srgbClr val="FF0000"/>
                </a:solidFill>
              </a:rPr>
              <a:t>zero</a:t>
            </a:r>
            <a:r>
              <a:rPr lang="en-US" altLang="zh-CN" sz="2400" dirty="0" smtClean="0"/>
              <a:t>.</a:t>
            </a:r>
          </a:p>
          <a:p>
            <a:pPr>
              <a:buFont typeface="Wingdings" pitchFamily="2" charset="2"/>
              <a:buChar char="Ø"/>
            </a:pPr>
            <a:endParaRPr lang="en-US" altLang="zh-CN" sz="2400" dirty="0" smtClean="0"/>
          </a:p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Thus, the origin of neutrino masses must be related to the </a:t>
            </a:r>
            <a:r>
              <a:rPr lang="en-US" altLang="zh-CN" sz="2400" dirty="0" smtClean="0">
                <a:solidFill>
                  <a:srgbClr val="0070C0"/>
                </a:solidFill>
              </a:rPr>
              <a:t>new physics </a:t>
            </a:r>
            <a:r>
              <a:rPr lang="en-US" altLang="zh-CN" sz="2400" dirty="0" smtClean="0"/>
              <a:t>beyond the SM.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28926" y="642918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85786" y="1571612"/>
            <a:ext cx="7715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If the neutrinos have masses, different flavors would generically mix with each other due to the </a:t>
            </a:r>
            <a:r>
              <a:rPr lang="en-US" altLang="zh-CN" sz="2400" dirty="0" smtClean="0">
                <a:solidFill>
                  <a:srgbClr val="0070C0"/>
                </a:solidFill>
              </a:rPr>
              <a:t>mismatch of the </a:t>
            </a:r>
            <a:r>
              <a:rPr lang="en-US" altLang="zh-CN" sz="2400" dirty="0" smtClean="0">
                <a:solidFill>
                  <a:srgbClr val="0070C0"/>
                </a:solidFill>
              </a:rPr>
              <a:t>flavor and </a:t>
            </a:r>
            <a:r>
              <a:rPr lang="en-US" altLang="zh-CN" sz="2400" dirty="0" smtClean="0">
                <a:solidFill>
                  <a:srgbClr val="0070C0"/>
                </a:solidFill>
              </a:rPr>
              <a:t>mass eigenstates. </a:t>
            </a:r>
          </a:p>
          <a:p>
            <a:pPr>
              <a:buFont typeface="Wingdings" pitchFamily="2" charset="2"/>
              <a:buChar char="Ø"/>
            </a:pPr>
            <a:endParaRPr lang="en-US" altLang="zh-CN" sz="2400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In the charged lepton mass basis, the neutrino mixings are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786190"/>
            <a:ext cx="650085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28926" y="642918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85786" y="1571612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Currently, it is still unknown if neutrinos are Dirac particles or Majorana ones</a:t>
            </a:r>
          </a:p>
          <a:p>
            <a:pPr>
              <a:buFont typeface="Wingdings" pitchFamily="2" charset="2"/>
              <a:buChar char="l"/>
            </a:pPr>
            <a:r>
              <a:rPr lang="en-US" altLang="zh-CN" sz="2400" dirty="0" smtClean="0">
                <a:solidFill>
                  <a:srgbClr val="FF0000"/>
                </a:solidFill>
              </a:rPr>
              <a:t> Dirac Neutrinos:  Lepton number conserved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857496"/>
            <a:ext cx="4214842" cy="1164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857225" y="4214818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zh-C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altLang="zh-CN" sz="24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PMNS</a:t>
            </a:r>
            <a:r>
              <a:rPr lang="en-US" altLang="zh-CN" sz="2400" dirty="0" smtClean="0">
                <a:solidFill>
                  <a:srgbClr val="0070C0"/>
                </a:solidFill>
              </a:rPr>
              <a:t>: </a:t>
            </a:r>
            <a:r>
              <a:rPr lang="en-US" altLang="zh-CN" sz="2400" dirty="0" smtClean="0">
                <a:solidFill>
                  <a:srgbClr val="00B050"/>
                </a:solidFill>
              </a:rPr>
              <a:t>3 rotation angles </a:t>
            </a:r>
            <a:r>
              <a:rPr lang="en-US" altLang="zh-CN" sz="2400" dirty="0" smtClean="0">
                <a:solidFill>
                  <a:srgbClr val="0070C0"/>
                </a:solidFill>
              </a:rPr>
              <a:t>+ </a:t>
            </a:r>
            <a:r>
              <a:rPr lang="en-US" altLang="zh-CN" sz="2400" dirty="0" smtClean="0">
                <a:solidFill>
                  <a:srgbClr val="00B0F0"/>
                </a:solidFill>
              </a:rPr>
              <a:t>1 Dirac phase </a:t>
            </a:r>
          </a:p>
          <a:p>
            <a:r>
              <a:rPr lang="en-US" altLang="zh-CN" sz="2400" dirty="0" smtClean="0">
                <a:solidFill>
                  <a:srgbClr val="00B0F0"/>
                </a:solidFill>
              </a:rPr>
              <a:t>    </a:t>
            </a:r>
            <a:r>
              <a:rPr lang="en-US" altLang="zh-CN" sz="2400" dirty="0" smtClean="0">
                <a:solidFill>
                  <a:srgbClr val="0070C0"/>
                </a:solidFill>
              </a:rPr>
              <a:t>Standard Parametrization</a:t>
            </a:r>
            <a:r>
              <a:rPr lang="en-US" altLang="zh-CN" sz="2400" dirty="0" smtClean="0">
                <a:solidFill>
                  <a:srgbClr val="00B0F0"/>
                </a:solidFill>
              </a:rPr>
              <a:t> </a:t>
            </a:r>
            <a:r>
              <a:rPr lang="en-US" altLang="zh-CN" sz="2400" dirty="0" smtClean="0"/>
              <a:t>in charged lepton mass eigenbasis</a:t>
            </a:r>
            <a:endParaRPr lang="zh-CN" altLang="en-US" sz="24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5143512"/>
            <a:ext cx="600075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28926" y="642918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2910" y="3429000"/>
            <a:ext cx="8072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zh-C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altLang="zh-CN" sz="24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PMNS</a:t>
            </a:r>
            <a:r>
              <a:rPr lang="en-US" altLang="zh-CN" sz="2400" dirty="0" smtClean="0">
                <a:solidFill>
                  <a:srgbClr val="0070C0"/>
                </a:solidFill>
              </a:rPr>
              <a:t>: </a:t>
            </a:r>
            <a:r>
              <a:rPr lang="en-US" altLang="zh-CN" sz="2400" dirty="0" smtClean="0">
                <a:solidFill>
                  <a:srgbClr val="00B050"/>
                </a:solidFill>
              </a:rPr>
              <a:t>3 rotation angles </a:t>
            </a:r>
            <a:r>
              <a:rPr lang="en-US" altLang="zh-CN" sz="2400" dirty="0" smtClean="0">
                <a:solidFill>
                  <a:srgbClr val="0070C0"/>
                </a:solidFill>
              </a:rPr>
              <a:t>+ </a:t>
            </a:r>
            <a:r>
              <a:rPr lang="en-US" altLang="zh-CN" sz="2400" dirty="0" smtClean="0">
                <a:solidFill>
                  <a:srgbClr val="00B0F0"/>
                </a:solidFill>
              </a:rPr>
              <a:t>1 Dirac phase + </a:t>
            </a:r>
            <a:r>
              <a:rPr lang="en-US" altLang="zh-CN" sz="2400" dirty="0" smtClean="0">
                <a:solidFill>
                  <a:srgbClr val="C00000"/>
                </a:solidFill>
              </a:rPr>
              <a:t>2 Majorana phases</a:t>
            </a:r>
          </a:p>
          <a:p>
            <a:r>
              <a:rPr lang="en-US" altLang="zh-CN" sz="2400" dirty="0" smtClean="0">
                <a:solidFill>
                  <a:srgbClr val="00B0F0"/>
                </a:solidFill>
              </a:rPr>
              <a:t>    </a:t>
            </a:r>
            <a:r>
              <a:rPr lang="en-US" altLang="zh-CN" sz="2400" dirty="0" smtClean="0">
                <a:solidFill>
                  <a:srgbClr val="0070C0"/>
                </a:solidFill>
              </a:rPr>
              <a:t>Standard Parametrization</a:t>
            </a:r>
            <a:r>
              <a:rPr lang="en-US" altLang="zh-CN" sz="2400" dirty="0" smtClean="0">
                <a:solidFill>
                  <a:srgbClr val="00B0F0"/>
                </a:solidFill>
              </a:rPr>
              <a:t> </a:t>
            </a:r>
            <a:r>
              <a:rPr lang="en-US" altLang="zh-CN" sz="2400" dirty="0" smtClean="0"/>
              <a:t>in charged lepton mass eigenbasis</a:t>
            </a:r>
            <a:endParaRPr lang="zh-CN" alt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71472" y="1357298"/>
            <a:ext cx="8008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zh-CN" sz="2400" dirty="0" smtClean="0">
                <a:solidFill>
                  <a:srgbClr val="0070C0"/>
                </a:solidFill>
              </a:rPr>
              <a:t> Majorana Neutrinos: Lepton number U(1) symmetry broken 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000240"/>
            <a:ext cx="457203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429132"/>
            <a:ext cx="78486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Seminar @ NCTU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928926" y="642918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85786" y="2857496"/>
            <a:ext cx="7858180" cy="3176309"/>
            <a:chOff x="857224" y="1714488"/>
            <a:chExt cx="7858180" cy="3176309"/>
          </a:xfrm>
        </p:grpSpPr>
        <p:sp>
          <p:nvSpPr>
            <p:cNvPr id="5" name="TextBox 4"/>
            <p:cNvSpPr txBox="1"/>
            <p:nvPr/>
          </p:nvSpPr>
          <p:spPr>
            <a:xfrm>
              <a:off x="857224" y="1714488"/>
              <a:ext cx="78581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itchFamily="2" charset="2"/>
                <a:buChar char="l"/>
              </a:pPr>
              <a:r>
                <a:rPr lang="en-US" altLang="zh-CN" sz="2400" dirty="0" smtClean="0">
                  <a:solidFill>
                    <a:srgbClr val="C00000"/>
                  </a:solidFill>
                </a:rPr>
                <a:t> Solar Neutrino</a:t>
              </a:r>
              <a:r>
                <a:rPr lang="en-US" altLang="zh-CN" sz="2400" dirty="0" smtClean="0">
                  <a:solidFill>
                    <a:srgbClr val="0070C0"/>
                  </a:solidFill>
                </a:rPr>
                <a:t>: </a:t>
              </a:r>
              <a:r>
                <a:rPr lang="en-US" altLang="zh-CN" sz="2400" dirty="0" smtClean="0">
                  <a:solidFill>
                    <a:schemeClr val="accent6">
                      <a:lumMod val="75000"/>
                    </a:schemeClr>
                  </a:solidFill>
                </a:rPr>
                <a:t>Homestake, GALLEX, </a:t>
              </a:r>
              <a:r>
                <a:rPr lang="en-US" altLang="zh-CN" sz="2400" dirty="0" smtClean="0">
                  <a:solidFill>
                    <a:srgbClr val="FF0000"/>
                  </a:solidFill>
                </a:rPr>
                <a:t>SNO</a:t>
              </a:r>
              <a:r>
                <a:rPr lang="en-US" altLang="zh-CN" sz="2400" dirty="0" smtClean="0">
                  <a:solidFill>
                    <a:schemeClr val="accent6">
                      <a:lumMod val="75000"/>
                    </a:schemeClr>
                  </a:solidFill>
                </a:rPr>
                <a:t>, SK, KamLAND </a:t>
              </a:r>
              <a:endParaRPr lang="zh-CN" altLang="en-US" sz="2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" name="右箭头 8"/>
            <p:cNvSpPr/>
            <p:nvPr/>
          </p:nvSpPr>
          <p:spPr>
            <a:xfrm>
              <a:off x="2143108" y="2285992"/>
              <a:ext cx="571504" cy="35719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928926" y="2214554"/>
              <a:ext cx="1973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altLang="zh-CN" sz="2400" dirty="0" smtClean="0">
                  <a:latin typeface="Times New Roman"/>
                  <a:cs typeface="Times New Roman"/>
                </a:rPr>
                <a:t>Δ</a:t>
              </a:r>
              <a:r>
                <a:rPr lang="en-US" altLang="zh-CN" sz="2400" dirty="0" smtClean="0">
                  <a:latin typeface="Times New Roman"/>
                  <a:cs typeface="Times New Roman"/>
                </a:rPr>
                <a:t>m</a:t>
              </a:r>
              <a:r>
                <a:rPr lang="en-US" altLang="zh-CN" sz="2400" baseline="-25000" dirty="0" smtClean="0">
                  <a:latin typeface="Times New Roman"/>
                  <a:cs typeface="Times New Roman"/>
                </a:rPr>
                <a:t>21</a:t>
              </a:r>
              <a:r>
                <a:rPr lang="en-US" altLang="zh-CN" sz="2400" baseline="30000" dirty="0" smtClean="0">
                  <a:latin typeface="Times New Roman"/>
                  <a:cs typeface="Times New Roman"/>
                </a:rPr>
                <a:t>2</a:t>
              </a:r>
              <a:r>
                <a:rPr lang="en-US" altLang="zh-CN" sz="2400" dirty="0" smtClean="0">
                  <a:latin typeface="Times New Roman"/>
                  <a:cs typeface="Times New Roman"/>
                </a:rPr>
                <a:t>, sin</a:t>
              </a:r>
              <a:r>
                <a:rPr lang="en-US" altLang="zh-CN" sz="2400" baseline="30000" dirty="0" smtClean="0">
                  <a:latin typeface="Times New Roman"/>
                  <a:cs typeface="Times New Roman"/>
                </a:rPr>
                <a:t>2</a:t>
              </a:r>
              <a:r>
                <a:rPr lang="el-GR" altLang="zh-CN" sz="2400" dirty="0" smtClean="0">
                  <a:latin typeface="Times New Roman"/>
                  <a:cs typeface="Times New Roman"/>
                </a:rPr>
                <a:t>θ</a:t>
              </a:r>
              <a:r>
                <a:rPr lang="en-US" altLang="zh-CN" sz="2400" baseline="-25000" dirty="0" smtClean="0">
                  <a:latin typeface="Times New Roman"/>
                  <a:cs typeface="Times New Roman"/>
                </a:rPr>
                <a:t>12</a:t>
              </a:r>
              <a:r>
                <a:rPr lang="en-US" altLang="zh-CN" sz="2400" dirty="0" smtClean="0">
                  <a:latin typeface="Times New Roman"/>
                  <a:cs typeface="Times New Roman"/>
                </a:rPr>
                <a:t> </a:t>
              </a:r>
              <a:endParaRPr lang="zh-CN" altLang="en-US" sz="2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57224" y="2786058"/>
              <a:ext cx="44568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Wingdings" pitchFamily="2" charset="2"/>
                <a:buChar char="l"/>
              </a:pPr>
              <a:r>
                <a:rPr lang="en-US" altLang="zh-CN" sz="2400" dirty="0" smtClean="0">
                  <a:solidFill>
                    <a:srgbClr val="00B050"/>
                  </a:solidFill>
                </a:rPr>
                <a:t> Atmospheric Neutrino</a:t>
              </a:r>
              <a:r>
                <a:rPr lang="en-US" altLang="zh-CN" sz="2400" dirty="0" smtClean="0"/>
                <a:t>: </a:t>
              </a:r>
              <a:r>
                <a:rPr lang="en-US" altLang="zh-CN" sz="2400" dirty="0" smtClean="0">
                  <a:solidFill>
                    <a:srgbClr val="FF0000"/>
                  </a:solidFill>
                </a:rPr>
                <a:t>Super-K</a:t>
              </a:r>
              <a:r>
                <a:rPr lang="en-US" altLang="zh-CN" sz="2400" dirty="0" smtClean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endParaRPr lang="zh-CN" altLang="en-US" sz="2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3" name="右箭头 12"/>
            <p:cNvSpPr/>
            <p:nvPr/>
          </p:nvSpPr>
          <p:spPr>
            <a:xfrm>
              <a:off x="2143108" y="3429000"/>
              <a:ext cx="571504" cy="35719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000364" y="3357562"/>
              <a:ext cx="20954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latin typeface="Times New Roman"/>
                  <a:cs typeface="Times New Roman"/>
                </a:rPr>
                <a:t>|</a:t>
              </a:r>
              <a:r>
                <a:rPr lang="el-GR" altLang="zh-CN" sz="2400" dirty="0" smtClean="0">
                  <a:latin typeface="Times New Roman"/>
                  <a:cs typeface="Times New Roman"/>
                </a:rPr>
                <a:t>Δ</a:t>
              </a:r>
              <a:r>
                <a:rPr lang="en-US" altLang="zh-CN" sz="2400" dirty="0" smtClean="0">
                  <a:latin typeface="Times New Roman"/>
                  <a:cs typeface="Times New Roman"/>
                </a:rPr>
                <a:t>m</a:t>
              </a:r>
              <a:r>
                <a:rPr lang="en-US" altLang="zh-CN" sz="2400" baseline="-25000" dirty="0" smtClean="0">
                  <a:latin typeface="Times New Roman"/>
                  <a:cs typeface="Times New Roman"/>
                </a:rPr>
                <a:t>32</a:t>
              </a:r>
              <a:r>
                <a:rPr lang="en-US" altLang="zh-CN" sz="2400" baseline="30000" dirty="0" smtClean="0">
                  <a:latin typeface="Times New Roman"/>
                  <a:cs typeface="Times New Roman"/>
                </a:rPr>
                <a:t>2</a:t>
              </a:r>
              <a:r>
                <a:rPr lang="en-US" altLang="zh-CN" sz="2400" dirty="0" smtClean="0">
                  <a:latin typeface="Times New Roman"/>
                  <a:cs typeface="Times New Roman"/>
                </a:rPr>
                <a:t>|, sin</a:t>
              </a:r>
              <a:r>
                <a:rPr lang="en-US" altLang="zh-CN" sz="2400" baseline="30000" dirty="0" smtClean="0">
                  <a:latin typeface="Times New Roman"/>
                  <a:cs typeface="Times New Roman"/>
                </a:rPr>
                <a:t>2</a:t>
              </a:r>
              <a:r>
                <a:rPr lang="el-GR" altLang="zh-CN" sz="2400" dirty="0" smtClean="0">
                  <a:latin typeface="Times New Roman"/>
                  <a:cs typeface="Times New Roman"/>
                </a:rPr>
                <a:t>θ</a:t>
              </a:r>
              <a:r>
                <a:rPr lang="en-US" altLang="zh-CN" sz="2400" baseline="-25000" dirty="0" smtClean="0">
                  <a:latin typeface="Times New Roman"/>
                  <a:cs typeface="Times New Roman"/>
                </a:rPr>
                <a:t>23</a:t>
              </a:r>
              <a:r>
                <a:rPr lang="en-US" altLang="zh-CN" sz="2400" dirty="0" smtClean="0">
                  <a:latin typeface="Times New Roman"/>
                  <a:cs typeface="Times New Roman"/>
                </a:rPr>
                <a:t> </a:t>
              </a:r>
              <a:endParaRPr lang="zh-CN" altLang="en-US" sz="2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57224" y="3929066"/>
              <a:ext cx="66375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Wingdings" pitchFamily="2" charset="2"/>
                <a:buChar char="l"/>
              </a:pPr>
              <a:r>
                <a:rPr lang="en-US" altLang="zh-CN" sz="2400" dirty="0" smtClean="0">
                  <a:solidFill>
                    <a:srgbClr val="0070C0"/>
                  </a:solidFill>
                </a:rPr>
                <a:t> Reactor Neutrino</a:t>
              </a:r>
              <a:r>
                <a:rPr lang="en-US" altLang="zh-CN" sz="2400" dirty="0" smtClean="0"/>
                <a:t>: </a:t>
              </a:r>
              <a:r>
                <a:rPr lang="en-US" altLang="zh-CN" sz="2400" dirty="0" smtClean="0">
                  <a:solidFill>
                    <a:schemeClr val="accent6">
                      <a:lumMod val="75000"/>
                    </a:schemeClr>
                  </a:solidFill>
                </a:rPr>
                <a:t>Double Chooz, Daya Bay, RENO</a:t>
              </a:r>
            </a:p>
          </p:txBody>
        </p:sp>
        <p:sp>
          <p:nvSpPr>
            <p:cNvPr id="16" name="右箭头 15"/>
            <p:cNvSpPr/>
            <p:nvPr/>
          </p:nvSpPr>
          <p:spPr>
            <a:xfrm>
              <a:off x="2143108" y="4500570"/>
              <a:ext cx="571504" cy="35719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71802" y="4429132"/>
              <a:ext cx="10759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latin typeface="Times New Roman"/>
                  <a:cs typeface="Times New Roman"/>
                </a:rPr>
                <a:t>sin</a:t>
              </a:r>
              <a:r>
                <a:rPr lang="en-US" altLang="zh-CN" sz="2400" baseline="30000" dirty="0" smtClean="0">
                  <a:latin typeface="Times New Roman"/>
                  <a:cs typeface="Times New Roman"/>
                </a:rPr>
                <a:t>2</a:t>
              </a:r>
              <a:r>
                <a:rPr lang="el-GR" altLang="zh-CN" sz="2400" dirty="0" smtClean="0">
                  <a:latin typeface="Times New Roman"/>
                  <a:cs typeface="Times New Roman"/>
                </a:rPr>
                <a:t>θ</a:t>
              </a:r>
              <a:r>
                <a:rPr lang="en-US" altLang="zh-CN" sz="2400" baseline="-25000" dirty="0" smtClean="0">
                  <a:latin typeface="Times New Roman"/>
                  <a:cs typeface="Times New Roman"/>
                </a:rPr>
                <a:t>13</a:t>
              </a:r>
              <a:r>
                <a:rPr lang="en-US" altLang="zh-CN" sz="2400" dirty="0" smtClean="0">
                  <a:latin typeface="Times New Roman"/>
                  <a:cs typeface="Times New Roman"/>
                </a:rPr>
                <a:t> </a:t>
              </a:r>
              <a:endParaRPr lang="zh-CN" altLang="en-US" sz="2400" dirty="0"/>
            </a:p>
          </p:txBody>
        </p:sp>
      </p:grpSp>
      <p:sp>
        <p:nvSpPr>
          <p:cNvPr id="18" name="矩形 17"/>
          <p:cNvSpPr/>
          <p:nvPr/>
        </p:nvSpPr>
        <p:spPr>
          <a:xfrm>
            <a:off x="857224" y="1285860"/>
            <a:ext cx="46415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What Neutrino Oscillation tell us:</a:t>
            </a:r>
            <a:endParaRPr lang="zh-CN" altLang="en-US" sz="2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2428868"/>
            <a:ext cx="1847850" cy="4572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357430"/>
            <a:ext cx="3286148" cy="484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1714488"/>
            <a:ext cx="53721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1714488"/>
            <a:ext cx="320992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椭圆 25"/>
          <p:cNvSpPr/>
          <p:nvPr/>
        </p:nvSpPr>
        <p:spPr>
          <a:xfrm>
            <a:off x="4500562" y="1714488"/>
            <a:ext cx="2143140" cy="642942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曲线连接符 27"/>
          <p:cNvCxnSpPr/>
          <p:nvPr/>
        </p:nvCxnSpPr>
        <p:spPr>
          <a:xfrm rot="5400000" flipH="1" flipV="1">
            <a:off x="6072198" y="1428736"/>
            <a:ext cx="428628" cy="285752"/>
          </a:xfrm>
          <a:prstGeom prst="curvedConnector3">
            <a:avLst>
              <a:gd name="adj1" fmla="val 50000"/>
            </a:avLst>
          </a:prstGeom>
          <a:ln w="2222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29"/>
          <p:cNvSpPr/>
          <p:nvPr/>
        </p:nvSpPr>
        <p:spPr>
          <a:xfrm>
            <a:off x="5857884" y="1000108"/>
            <a:ext cx="150019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Mixing Angle</a:t>
            </a:r>
            <a:endParaRPr lang="zh-CN" altLang="en-US" dirty="0"/>
          </a:p>
        </p:txBody>
      </p:sp>
      <p:sp>
        <p:nvSpPr>
          <p:cNvPr id="31" name="椭圆 30"/>
          <p:cNvSpPr/>
          <p:nvPr/>
        </p:nvSpPr>
        <p:spPr>
          <a:xfrm>
            <a:off x="6929454" y="1714488"/>
            <a:ext cx="928694" cy="35719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曲线连接符 31"/>
          <p:cNvCxnSpPr>
            <a:stCxn id="31" idx="5"/>
            <a:endCxn id="3076" idx="0"/>
          </p:cNvCxnSpPr>
          <p:nvPr/>
        </p:nvCxnSpPr>
        <p:spPr>
          <a:xfrm rot="16200000" flipH="1">
            <a:off x="7654450" y="2087062"/>
            <a:ext cx="409499" cy="274111"/>
          </a:xfrm>
          <a:prstGeom prst="curvedConnector3">
            <a:avLst>
              <a:gd name="adj1" fmla="val 50000"/>
            </a:avLst>
          </a:prstGeom>
          <a:ln w="2222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28518" y="6215082"/>
            <a:ext cx="8315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zh-CN" sz="2400" dirty="0" smtClean="0">
                <a:solidFill>
                  <a:srgbClr val="7030A0"/>
                </a:solidFill>
              </a:rPr>
              <a:t> Accelerator Neutrino</a:t>
            </a:r>
            <a:r>
              <a:rPr lang="en-US" altLang="zh-CN" sz="2400" dirty="0" smtClean="0"/>
              <a:t>: </a:t>
            </a:r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</a:rPr>
              <a:t>K2K, MINOS, LSND, MiniBooNE, OPERA  </a:t>
            </a:r>
            <a:r>
              <a:rPr lang="en-US" altLang="zh-CN" sz="2400" dirty="0" smtClean="0"/>
              <a:t> </a:t>
            </a:r>
            <a:endParaRPr lang="en-US" altLang="zh-CN" sz="24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928926" y="642918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57224" y="1285860"/>
            <a:ext cx="71733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Neutrino Mass: what we know                      </a:t>
            </a:r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</a:rPr>
              <a:t>PDG(2014)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28662" y="1714488"/>
            <a:ext cx="7640664" cy="2214575"/>
            <a:chOff x="928662" y="1714488"/>
            <a:chExt cx="7640664" cy="2214575"/>
          </a:xfrm>
        </p:grpSpPr>
        <p:graphicFrame>
          <p:nvGraphicFramePr>
            <p:cNvPr id="6" name="对象 5"/>
            <p:cNvGraphicFramePr>
              <a:graphicFrameLocks noChangeAspect="1"/>
            </p:cNvGraphicFramePr>
            <p:nvPr/>
          </p:nvGraphicFramePr>
          <p:xfrm>
            <a:off x="1057275" y="2286000"/>
            <a:ext cx="3590925" cy="500063"/>
          </p:xfrm>
          <a:graphic>
            <a:graphicData uri="http://schemas.openxmlformats.org/presentationml/2006/ole">
              <p:oleObj spid="_x0000_s4098" name="Equation" r:id="rId3" imgW="1739880" imgH="241200" progId="Equation.DSMT4">
                <p:embed/>
              </p:oleObj>
            </a:graphicData>
          </a:graphic>
        </p:graphicFrame>
        <p:sp>
          <p:nvSpPr>
            <p:cNvPr id="7" name="矩形 6"/>
            <p:cNvSpPr/>
            <p:nvPr/>
          </p:nvSpPr>
          <p:spPr>
            <a:xfrm>
              <a:off x="928662" y="1714488"/>
              <a:ext cx="45299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Char char="l"/>
              </a:pPr>
              <a:r>
                <a:rPr lang="en-US" altLang="zh-CN" sz="2400" dirty="0" smtClean="0">
                  <a:solidFill>
                    <a:srgbClr val="C00000"/>
                  </a:solidFill>
                </a:rPr>
                <a:t> Normal hierarchy:  </a:t>
              </a:r>
              <a:r>
                <a:rPr lang="en-US" altLang="zh-CN" sz="2400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altLang="zh-CN" sz="2400" i="1" baseline="-250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altLang="zh-CN" sz="2400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&lt;m</a:t>
              </a:r>
              <a:r>
                <a:rPr lang="en-US" altLang="zh-CN" sz="2400" i="1" baseline="-250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zh-CN" sz="2400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&lt;&lt;m</a:t>
              </a:r>
              <a:r>
                <a:rPr lang="en-US" altLang="zh-CN" sz="2400" i="1" baseline="-250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en-US" altLang="zh-CN" sz="2400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4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4099" name="Object 3"/>
            <p:cNvGraphicFramePr>
              <a:graphicFrameLocks noChangeAspect="1"/>
            </p:cNvGraphicFramePr>
            <p:nvPr/>
          </p:nvGraphicFramePr>
          <p:xfrm>
            <a:off x="4714876" y="2285992"/>
            <a:ext cx="3854450" cy="500063"/>
          </p:xfrm>
          <a:graphic>
            <a:graphicData uri="http://schemas.openxmlformats.org/presentationml/2006/ole">
              <p:oleObj spid="_x0000_s4099" name="Equation" r:id="rId4" imgW="1866600" imgH="241200" progId="Equation.DSMT4">
                <p:embed/>
              </p:oleObj>
            </a:graphicData>
          </a:graphic>
        </p:graphicFrame>
        <p:graphicFrame>
          <p:nvGraphicFramePr>
            <p:cNvPr id="4100" name="Object 4"/>
            <p:cNvGraphicFramePr>
              <a:graphicFrameLocks noChangeAspect="1"/>
            </p:cNvGraphicFramePr>
            <p:nvPr/>
          </p:nvGraphicFramePr>
          <p:xfrm>
            <a:off x="1142976" y="2857496"/>
            <a:ext cx="3067050" cy="500063"/>
          </p:xfrm>
          <a:graphic>
            <a:graphicData uri="http://schemas.openxmlformats.org/presentationml/2006/ole">
              <p:oleObj spid="_x0000_s4100" name="Equation" r:id="rId5" imgW="1485720" imgH="241200" progId="Equation.DSMT4">
                <p:embed/>
              </p:oleObj>
            </a:graphicData>
          </a:graphic>
        </p:graphicFrame>
        <p:graphicFrame>
          <p:nvGraphicFramePr>
            <p:cNvPr id="4101" name="Object 5"/>
            <p:cNvGraphicFramePr>
              <a:graphicFrameLocks noChangeAspect="1"/>
            </p:cNvGraphicFramePr>
            <p:nvPr/>
          </p:nvGraphicFramePr>
          <p:xfrm>
            <a:off x="4714876" y="2857496"/>
            <a:ext cx="2647950" cy="500063"/>
          </p:xfrm>
          <a:graphic>
            <a:graphicData uri="http://schemas.openxmlformats.org/presentationml/2006/ole">
              <p:oleObj spid="_x0000_s4101" name="Equation" r:id="rId6" imgW="1282680" imgH="241200" progId="Equation.DSMT4">
                <p:embed/>
              </p:oleObj>
            </a:graphicData>
          </a:graphic>
        </p:graphicFrame>
        <p:graphicFrame>
          <p:nvGraphicFramePr>
            <p:cNvPr id="4102" name="Object 6"/>
            <p:cNvGraphicFramePr>
              <a:graphicFrameLocks noChangeAspect="1"/>
            </p:cNvGraphicFramePr>
            <p:nvPr/>
          </p:nvGraphicFramePr>
          <p:xfrm>
            <a:off x="1142976" y="3429000"/>
            <a:ext cx="2882900" cy="500062"/>
          </p:xfrm>
          <a:graphic>
            <a:graphicData uri="http://schemas.openxmlformats.org/presentationml/2006/ole">
              <p:oleObj spid="_x0000_s4102" name="Equation" r:id="rId7" imgW="1396800" imgH="241200" progId="Equation.DSMT4">
                <p:embed/>
              </p:oleObj>
            </a:graphicData>
          </a:graphic>
        </p:graphicFrame>
        <p:graphicFrame>
          <p:nvGraphicFramePr>
            <p:cNvPr id="4103" name="Object 7"/>
            <p:cNvGraphicFramePr>
              <a:graphicFrameLocks noChangeAspect="1"/>
            </p:cNvGraphicFramePr>
            <p:nvPr/>
          </p:nvGraphicFramePr>
          <p:xfrm>
            <a:off x="4714876" y="3429000"/>
            <a:ext cx="1990725" cy="500063"/>
          </p:xfrm>
          <a:graphic>
            <a:graphicData uri="http://schemas.openxmlformats.org/presentationml/2006/ole">
              <p:oleObj spid="_x0000_s4103" name="Equation" r:id="rId8" imgW="965160" imgH="241200" progId="Equation.DSMT4">
                <p:embed/>
              </p:oleObj>
            </a:graphicData>
          </a:graphic>
        </p:graphicFrame>
      </p:grpSp>
      <p:grpSp>
        <p:nvGrpSpPr>
          <p:cNvPr id="14" name="组合 13"/>
          <p:cNvGrpSpPr/>
          <p:nvPr/>
        </p:nvGrpSpPr>
        <p:grpSpPr>
          <a:xfrm>
            <a:off x="857224" y="4000504"/>
            <a:ext cx="7732739" cy="2214574"/>
            <a:chOff x="928662" y="1714488"/>
            <a:chExt cx="7732739" cy="2214574"/>
          </a:xfrm>
        </p:grpSpPr>
        <p:graphicFrame>
          <p:nvGraphicFramePr>
            <p:cNvPr id="15" name="对象 14"/>
            <p:cNvGraphicFramePr>
              <a:graphicFrameLocks noChangeAspect="1"/>
            </p:cNvGraphicFramePr>
            <p:nvPr/>
          </p:nvGraphicFramePr>
          <p:xfrm>
            <a:off x="1057275" y="2286000"/>
            <a:ext cx="3590925" cy="500063"/>
          </p:xfrm>
          <a:graphic>
            <a:graphicData uri="http://schemas.openxmlformats.org/presentationml/2006/ole">
              <p:oleObj spid="_x0000_s4104" name="Equation" r:id="rId9" imgW="1739880" imgH="241200" progId="Equation.DSMT4">
                <p:embed/>
              </p:oleObj>
            </a:graphicData>
          </a:graphic>
        </p:graphicFrame>
        <p:sp>
          <p:nvSpPr>
            <p:cNvPr id="16" name="矩形 15"/>
            <p:cNvSpPr/>
            <p:nvPr/>
          </p:nvSpPr>
          <p:spPr>
            <a:xfrm>
              <a:off x="928662" y="1714488"/>
              <a:ext cx="46595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Char char="l"/>
              </a:pPr>
              <a:r>
                <a:rPr lang="en-US" altLang="zh-CN" sz="2400" dirty="0" smtClean="0">
                  <a:solidFill>
                    <a:srgbClr val="C00000"/>
                  </a:solidFill>
                </a:rPr>
                <a:t> Inverted hierarchy:  </a:t>
              </a:r>
              <a:r>
                <a:rPr lang="en-US" altLang="zh-CN" sz="2400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altLang="zh-CN" sz="2400" i="1" baseline="-250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en-US" altLang="zh-CN" sz="2400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&lt;&lt;m</a:t>
              </a:r>
              <a:r>
                <a:rPr lang="en-US" altLang="zh-CN" sz="2400" i="1" baseline="-250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altLang="zh-CN" sz="2400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&lt;m</a:t>
              </a:r>
              <a:r>
                <a:rPr lang="en-US" altLang="zh-CN" sz="2400" i="1" baseline="-250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zh-CN" sz="2400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4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7" name="Object 3"/>
            <p:cNvGraphicFramePr>
              <a:graphicFrameLocks noChangeAspect="1"/>
            </p:cNvGraphicFramePr>
            <p:nvPr/>
          </p:nvGraphicFramePr>
          <p:xfrm>
            <a:off x="4622801" y="2285984"/>
            <a:ext cx="4038600" cy="500063"/>
          </p:xfrm>
          <a:graphic>
            <a:graphicData uri="http://schemas.openxmlformats.org/presentationml/2006/ole">
              <p:oleObj spid="_x0000_s4105" name="Equation" r:id="rId10" imgW="1955520" imgH="241200" progId="Equation.DSMT4">
                <p:embed/>
              </p:oleObj>
            </a:graphicData>
          </a:graphic>
        </p:graphicFrame>
        <p:graphicFrame>
          <p:nvGraphicFramePr>
            <p:cNvPr id="18" name="Object 4"/>
            <p:cNvGraphicFramePr>
              <a:graphicFrameLocks noChangeAspect="1"/>
            </p:cNvGraphicFramePr>
            <p:nvPr/>
          </p:nvGraphicFramePr>
          <p:xfrm>
            <a:off x="1142976" y="2857496"/>
            <a:ext cx="3067050" cy="500063"/>
          </p:xfrm>
          <a:graphic>
            <a:graphicData uri="http://schemas.openxmlformats.org/presentationml/2006/ole">
              <p:oleObj spid="_x0000_s4106" name="Equation" r:id="rId11" imgW="1485720" imgH="241200" progId="Equation.DSMT4">
                <p:embed/>
              </p:oleObj>
            </a:graphicData>
          </a:graphic>
        </p:graphicFrame>
        <p:graphicFrame>
          <p:nvGraphicFramePr>
            <p:cNvPr id="19" name="Object 5"/>
            <p:cNvGraphicFramePr>
              <a:graphicFrameLocks noChangeAspect="1"/>
            </p:cNvGraphicFramePr>
            <p:nvPr/>
          </p:nvGraphicFramePr>
          <p:xfrm>
            <a:off x="4714876" y="2857496"/>
            <a:ext cx="2647950" cy="500063"/>
          </p:xfrm>
          <a:graphic>
            <a:graphicData uri="http://schemas.openxmlformats.org/presentationml/2006/ole">
              <p:oleObj spid="_x0000_s4107" name="Equation" r:id="rId12" imgW="1282680" imgH="241200" progId="Equation.DSMT4">
                <p:embed/>
              </p:oleObj>
            </a:graphicData>
          </a:graphic>
        </p:graphicFrame>
        <p:graphicFrame>
          <p:nvGraphicFramePr>
            <p:cNvPr id="20" name="Object 6"/>
            <p:cNvGraphicFramePr>
              <a:graphicFrameLocks noChangeAspect="1"/>
            </p:cNvGraphicFramePr>
            <p:nvPr/>
          </p:nvGraphicFramePr>
          <p:xfrm>
            <a:off x="1142976" y="3429000"/>
            <a:ext cx="2882900" cy="500062"/>
          </p:xfrm>
          <a:graphic>
            <a:graphicData uri="http://schemas.openxmlformats.org/presentationml/2006/ole">
              <p:oleObj spid="_x0000_s4108" name="Equation" r:id="rId13" imgW="1396800" imgH="241200" progId="Equation.DSMT4">
                <p:embed/>
              </p:oleObj>
            </a:graphicData>
          </a:graphic>
        </p:graphicFrame>
        <p:graphicFrame>
          <p:nvGraphicFramePr>
            <p:cNvPr id="21" name="Object 7"/>
            <p:cNvGraphicFramePr>
              <a:graphicFrameLocks noChangeAspect="1"/>
            </p:cNvGraphicFramePr>
            <p:nvPr/>
          </p:nvGraphicFramePr>
          <p:xfrm>
            <a:off x="4727576" y="3428984"/>
            <a:ext cx="1963737" cy="500063"/>
          </p:xfrm>
          <a:graphic>
            <a:graphicData uri="http://schemas.openxmlformats.org/presentationml/2006/ole">
              <p:oleObj spid="_x0000_s4109" name="Equation" r:id="rId14" imgW="952200" imgH="241200" progId="Equation.DSMT4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10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928926" y="642918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57224" y="1285860"/>
            <a:ext cx="53136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Neutrino Mass: what we do NOT know</a:t>
            </a:r>
          </a:p>
        </p:txBody>
      </p:sp>
      <p:sp>
        <p:nvSpPr>
          <p:cNvPr id="22" name="矩形 21"/>
          <p:cNvSpPr/>
          <p:nvPr/>
        </p:nvSpPr>
        <p:spPr>
          <a:xfrm>
            <a:off x="928663" y="1785926"/>
            <a:ext cx="778674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zh-CN" sz="2400" dirty="0" smtClean="0"/>
              <a:t> </a:t>
            </a:r>
            <a:r>
              <a:rPr lang="en-US" altLang="zh-CN" sz="2400" dirty="0" smtClean="0">
                <a:solidFill>
                  <a:srgbClr val="FF0000"/>
                </a:solidFill>
              </a:rPr>
              <a:t>Origin</a:t>
            </a:r>
            <a:r>
              <a:rPr lang="en-US" altLang="zh-CN" sz="2400" dirty="0" smtClean="0"/>
              <a:t> of the tiny but non-zero neutrino masses</a:t>
            </a:r>
          </a:p>
          <a:p>
            <a:pPr>
              <a:buFont typeface="Wingdings" pitchFamily="2" charset="2"/>
              <a:buChar char="l"/>
            </a:pPr>
            <a:endParaRPr lang="en-US" altLang="zh-CN" sz="2400" dirty="0" smtClean="0"/>
          </a:p>
          <a:p>
            <a:pPr>
              <a:buFont typeface="Wingdings" pitchFamily="2" charset="2"/>
              <a:buChar char="l"/>
            </a:pPr>
            <a:r>
              <a:rPr lang="en-US" altLang="zh-CN" sz="2400" dirty="0" smtClean="0"/>
              <a:t> Neutrinos: </a:t>
            </a:r>
            <a:r>
              <a:rPr lang="en-US" altLang="zh-CN" sz="2400" dirty="0" smtClean="0">
                <a:solidFill>
                  <a:srgbClr val="C00000"/>
                </a:solidFill>
              </a:rPr>
              <a:t>Majorana</a:t>
            </a:r>
            <a:r>
              <a:rPr lang="en-US" altLang="zh-CN" sz="2400" dirty="0" smtClean="0"/>
              <a:t> or </a:t>
            </a:r>
            <a:r>
              <a:rPr lang="en-US" altLang="zh-CN" sz="2400" dirty="0" smtClean="0">
                <a:solidFill>
                  <a:srgbClr val="0070C0"/>
                </a:solidFill>
              </a:rPr>
              <a:t>Dirac</a:t>
            </a:r>
            <a:r>
              <a:rPr lang="en-US" altLang="zh-CN" sz="2400" dirty="0" smtClean="0"/>
              <a:t> particles?</a:t>
            </a:r>
          </a:p>
          <a:p>
            <a:pPr>
              <a:buFont typeface="Wingdings" pitchFamily="2" charset="2"/>
              <a:buChar char="l"/>
            </a:pPr>
            <a:endParaRPr lang="en-US" altLang="zh-CN" sz="2400" dirty="0" smtClean="0"/>
          </a:p>
          <a:p>
            <a:pPr>
              <a:buFont typeface="Wingdings" pitchFamily="2" charset="2"/>
              <a:buChar char="l"/>
            </a:pPr>
            <a:r>
              <a:rPr lang="en-US" altLang="zh-CN" sz="2400" dirty="0" smtClean="0"/>
              <a:t> Mass hierarchy: </a:t>
            </a:r>
            <a:r>
              <a:rPr lang="en-US" altLang="zh-CN" sz="2400" dirty="0" smtClean="0">
                <a:solidFill>
                  <a:srgbClr val="C00000"/>
                </a:solidFill>
              </a:rPr>
              <a:t>Normal</a:t>
            </a:r>
            <a:r>
              <a:rPr lang="en-US" altLang="zh-CN" sz="2400" dirty="0" smtClean="0"/>
              <a:t> or </a:t>
            </a:r>
            <a:r>
              <a:rPr lang="en-US" altLang="zh-CN" sz="2400" dirty="0" smtClean="0">
                <a:solidFill>
                  <a:srgbClr val="0070C0"/>
                </a:solidFill>
              </a:rPr>
              <a:t>Inverted</a:t>
            </a:r>
            <a:r>
              <a:rPr lang="en-US" altLang="zh-CN" sz="2400" dirty="0" smtClean="0"/>
              <a:t>?</a:t>
            </a:r>
          </a:p>
          <a:p>
            <a:pPr>
              <a:buFont typeface="Wingdings" pitchFamily="2" charset="2"/>
              <a:buChar char="l"/>
            </a:pPr>
            <a:endParaRPr lang="en-US" altLang="zh-CN" sz="2400" dirty="0" smtClean="0"/>
          </a:p>
          <a:p>
            <a:pPr>
              <a:buFont typeface="Wingdings" pitchFamily="2" charset="2"/>
              <a:buChar char="l"/>
            </a:pPr>
            <a:r>
              <a:rPr lang="en-US" altLang="zh-CN" sz="2400" dirty="0" smtClean="0"/>
              <a:t> Absolute value of neutrino masses? </a:t>
            </a:r>
          </a:p>
          <a:p>
            <a:r>
              <a:rPr lang="en-US" altLang="zh-CN" sz="2400" dirty="0" smtClean="0"/>
              <a:t>    Tritium decay exp. : (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l-GR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en-US" altLang="zh-CN" sz="2400" dirty="0" smtClean="0"/>
              <a:t>)</a:t>
            </a:r>
            <a:r>
              <a:rPr lang="en-US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zh-CN" sz="2400" dirty="0" smtClean="0"/>
              <a:t> &lt; 2.05 eV    </a:t>
            </a:r>
            <a:r>
              <a:rPr lang="en-US" altLang="zh-CN" sz="2000" dirty="0" smtClean="0">
                <a:solidFill>
                  <a:schemeClr val="accent6">
                    <a:lumMod val="75000"/>
                  </a:schemeClr>
                </a:solidFill>
              </a:rPr>
              <a:t>Troitsk </a:t>
            </a:r>
          </a:p>
          <a:p>
            <a:r>
              <a:rPr lang="en-US" altLang="zh-CN" sz="2400" dirty="0" smtClean="0"/>
              <a:t>    CMB: </a:t>
            </a:r>
            <a:r>
              <a:rPr lang="el-GR" altLang="zh-CN" sz="2400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/>
              <a:t>(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l-GR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en-US" altLang="zh-CN" sz="2400" dirty="0" smtClean="0"/>
              <a:t>)</a:t>
            </a:r>
            <a:r>
              <a:rPr lang="en-US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2400" dirty="0" smtClean="0"/>
              <a:t> &lt; 0.66 eV                          </a:t>
            </a:r>
            <a:r>
              <a:rPr lang="en-US" altLang="zh-CN" sz="2000" dirty="0" smtClean="0">
                <a:solidFill>
                  <a:schemeClr val="accent6">
                    <a:lumMod val="75000"/>
                  </a:schemeClr>
                </a:solidFill>
              </a:rPr>
              <a:t>Planck</a:t>
            </a:r>
            <a:r>
              <a:rPr lang="en-US" altLang="zh-CN" sz="2400" dirty="0" smtClean="0"/>
              <a:t>  </a:t>
            </a:r>
          </a:p>
          <a:p>
            <a:endParaRPr lang="en-US" altLang="zh-CN" sz="2400" dirty="0" smtClean="0"/>
          </a:p>
          <a:p>
            <a:pPr>
              <a:buFont typeface="Wingdings" pitchFamily="2" charset="2"/>
              <a:buChar char="l"/>
            </a:pPr>
            <a:r>
              <a:rPr lang="en-US" altLang="zh-CN" sz="2400" dirty="0" smtClean="0"/>
              <a:t> Values of the 3 CP violating phases: </a:t>
            </a:r>
            <a:r>
              <a:rPr lang="el-GR" altLang="zh-CN" sz="2400" i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altLang="zh-CN" sz="2400" i="1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altLang="zh-CN" sz="2400" i="1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altLang="zh-CN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357290" y="642918"/>
            <a:ext cx="6429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Possible Origin: Dirac Neutrinos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57224" y="1285860"/>
            <a:ext cx="35382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Dirac Neutrino Masses:  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071538" y="2071678"/>
            <a:ext cx="5800743" cy="1214443"/>
            <a:chOff x="1071538" y="1714488"/>
            <a:chExt cx="5800743" cy="1214443"/>
          </a:xfrm>
        </p:grpSpPr>
        <p:sp>
          <p:nvSpPr>
            <p:cNvPr id="6" name="矩形 5"/>
            <p:cNvSpPr/>
            <p:nvPr/>
          </p:nvSpPr>
          <p:spPr>
            <a:xfrm>
              <a:off x="1071538" y="1714488"/>
              <a:ext cx="5074146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</a:rPr>
                <a:t>Right-handed Neutrinos</a:t>
              </a:r>
              <a:r>
                <a:rPr lang="en-US" altLang="zh-CN" sz="2400" dirty="0" smtClean="0"/>
                <a:t>: (</a:t>
              </a:r>
              <a:r>
                <a:rPr lang="en-US" altLang="zh-CN" sz="2400" i="1" dirty="0" smtClean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2400" i="1" baseline="-25000" dirty="0" smtClean="0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altLang="zh-CN" sz="2400" dirty="0" smtClean="0"/>
                <a:t>)</a:t>
              </a:r>
              <a:r>
                <a:rPr lang="en-US" altLang="zh-CN" sz="2400" baseline="-25000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zh-CN" sz="2400" dirty="0" smtClean="0"/>
                <a:t> , a=1,2,3</a:t>
              </a:r>
            </a:p>
            <a:p>
              <a:endParaRPr lang="en-US" altLang="zh-CN" sz="2400" dirty="0" smtClean="0"/>
            </a:p>
            <a:p>
              <a:r>
                <a:rPr lang="en-US" altLang="zh-CN" sz="2400" dirty="0" smtClean="0">
                  <a:solidFill>
                    <a:srgbClr val="0070C0"/>
                  </a:solidFill>
                </a:rPr>
                <a:t>Yukawa couplings: </a:t>
              </a:r>
            </a:p>
          </p:txBody>
        </p:sp>
        <p:graphicFrame>
          <p:nvGraphicFramePr>
            <p:cNvPr id="7" name="对象 6"/>
            <p:cNvGraphicFramePr>
              <a:graphicFrameLocks noChangeAspect="1"/>
            </p:cNvGraphicFramePr>
            <p:nvPr/>
          </p:nvGraphicFramePr>
          <p:xfrm>
            <a:off x="3714744" y="2428868"/>
            <a:ext cx="3157537" cy="500063"/>
          </p:xfrm>
          <a:graphic>
            <a:graphicData uri="http://schemas.openxmlformats.org/presentationml/2006/ole">
              <p:oleObj spid="_x0000_s6146" name="Equation" r:id="rId3" imgW="1193760" imgH="241200" progId="Equation.DSMT4">
                <p:embed/>
              </p:oleObj>
            </a:graphicData>
          </a:graphic>
        </p:graphicFrame>
      </p:grpSp>
      <p:grpSp>
        <p:nvGrpSpPr>
          <p:cNvPr id="16" name="组合 15"/>
          <p:cNvGrpSpPr/>
          <p:nvPr/>
        </p:nvGrpSpPr>
        <p:grpSpPr>
          <a:xfrm>
            <a:off x="1142976" y="3786190"/>
            <a:ext cx="6791358" cy="571504"/>
            <a:chOff x="1214414" y="3071810"/>
            <a:chExt cx="6791358" cy="571504"/>
          </a:xfrm>
        </p:grpSpPr>
        <p:sp>
          <p:nvSpPr>
            <p:cNvPr id="8" name="右箭头 7"/>
            <p:cNvSpPr/>
            <p:nvPr/>
          </p:nvSpPr>
          <p:spPr>
            <a:xfrm>
              <a:off x="1214414" y="3143248"/>
              <a:ext cx="1428760" cy="5000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EW broken</a:t>
              </a:r>
              <a:endParaRPr lang="zh-CN" altLang="en-US" dirty="0"/>
            </a:p>
          </p:txBody>
        </p:sp>
        <p:graphicFrame>
          <p:nvGraphicFramePr>
            <p:cNvPr id="10" name="对象 9"/>
            <p:cNvGraphicFramePr>
              <a:graphicFrameLocks noChangeAspect="1"/>
            </p:cNvGraphicFramePr>
            <p:nvPr/>
          </p:nvGraphicFramePr>
          <p:xfrm>
            <a:off x="2860675" y="3143250"/>
            <a:ext cx="2262188" cy="500063"/>
          </p:xfrm>
          <a:graphic>
            <a:graphicData uri="http://schemas.openxmlformats.org/presentationml/2006/ole">
              <p:oleObj spid="_x0000_s6147" name="Equation" r:id="rId4" imgW="1091880" imgH="241200" progId="Equation.DSMT4">
                <p:embed/>
              </p:oleObj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5143504" y="3143248"/>
              <a:ext cx="7393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/>
                <a:t>with</a:t>
              </a:r>
              <a:endParaRPr lang="zh-CN" altLang="en-US" sz="2400" dirty="0"/>
            </a:p>
          </p:txBody>
        </p:sp>
        <p:graphicFrame>
          <p:nvGraphicFramePr>
            <p:cNvPr id="6148" name="Object 4"/>
            <p:cNvGraphicFramePr>
              <a:graphicFrameLocks noChangeAspect="1"/>
            </p:cNvGraphicFramePr>
            <p:nvPr/>
          </p:nvGraphicFramePr>
          <p:xfrm>
            <a:off x="5929322" y="3071810"/>
            <a:ext cx="2076450" cy="525463"/>
          </p:xfrm>
          <a:graphic>
            <a:graphicData uri="http://schemas.openxmlformats.org/presentationml/2006/ole">
              <p:oleObj spid="_x0000_s6148" name="Equation" r:id="rId5" imgW="1002960" imgH="253800" progId="Equation.DSMT4">
                <p:embed/>
              </p:oleObj>
            </a:graphicData>
          </a:graphic>
        </p:graphicFrame>
      </p:grpSp>
      <p:grpSp>
        <p:nvGrpSpPr>
          <p:cNvPr id="15" name="组合 14"/>
          <p:cNvGrpSpPr/>
          <p:nvPr/>
        </p:nvGrpSpPr>
        <p:grpSpPr>
          <a:xfrm>
            <a:off x="857224" y="4929198"/>
            <a:ext cx="5224486" cy="498475"/>
            <a:chOff x="785786" y="3929066"/>
            <a:chExt cx="5224486" cy="498475"/>
          </a:xfrm>
        </p:grpSpPr>
        <p:sp>
          <p:nvSpPr>
            <p:cNvPr id="13" name="矩形 12"/>
            <p:cNvSpPr/>
            <p:nvPr/>
          </p:nvSpPr>
          <p:spPr>
            <a:xfrm>
              <a:off x="785786" y="3929066"/>
              <a:ext cx="32666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Char char="l"/>
              </a:pPr>
              <a:r>
                <a:rPr lang="en-US" altLang="zh-CN" sz="2400" dirty="0" smtClean="0"/>
                <a:t> </a:t>
              </a:r>
              <a:r>
                <a:rPr lang="en-US" altLang="zh-CN" sz="2400" dirty="0" smtClean="0">
                  <a:solidFill>
                    <a:srgbClr val="00B050"/>
                  </a:solidFill>
                </a:rPr>
                <a:t>A Hierarchy Problem</a:t>
              </a:r>
              <a:r>
                <a:rPr lang="en-US" altLang="zh-CN" sz="2400" dirty="0" smtClean="0"/>
                <a:t>:  </a:t>
              </a:r>
            </a:p>
          </p:txBody>
        </p:sp>
        <p:graphicFrame>
          <p:nvGraphicFramePr>
            <p:cNvPr id="6149" name="Object 5"/>
            <p:cNvGraphicFramePr>
              <a:graphicFrameLocks noChangeAspect="1"/>
            </p:cNvGraphicFramePr>
            <p:nvPr/>
          </p:nvGraphicFramePr>
          <p:xfrm>
            <a:off x="4143372" y="3929066"/>
            <a:ext cx="1866900" cy="498475"/>
          </p:xfrm>
          <a:graphic>
            <a:graphicData uri="http://schemas.openxmlformats.org/presentationml/2006/ole">
              <p:oleObj spid="_x0000_s6149" name="Equation" r:id="rId6" imgW="901440" imgH="241200" progId="Equation.DSMT4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12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928794" y="642918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Possible Origin: Seesaw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57224" y="1285860"/>
            <a:ext cx="3175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Seesaw Mechanism:  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142976" y="1928805"/>
            <a:ext cx="3643338" cy="3786211"/>
            <a:chOff x="1000465" y="947424"/>
            <a:chExt cx="3799592" cy="3662971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1062909" y="947424"/>
              <a:ext cx="2444826" cy="1776774"/>
              <a:chOff x="295" y="1266"/>
              <a:chExt cx="1542" cy="1120"/>
            </a:xfrm>
          </p:grpSpPr>
          <p:graphicFrame>
            <p:nvGraphicFramePr>
              <p:cNvPr id="13" name="Object 8"/>
              <p:cNvGraphicFramePr>
                <a:graphicFrameLocks noChangeAspect="1"/>
              </p:cNvGraphicFramePr>
              <p:nvPr/>
            </p:nvGraphicFramePr>
            <p:xfrm>
              <a:off x="1474" y="1266"/>
              <a:ext cx="363" cy="136"/>
            </p:xfrm>
            <a:graphic>
              <a:graphicData uri="http://schemas.openxmlformats.org/presentationml/2006/ole">
                <p:oleObj spid="_x0000_s7171" name="Equation" r:id="rId3" imgW="419040" imgH="164880" progId="Equation.DSMT4">
                  <p:embed/>
                </p:oleObj>
              </a:graphicData>
            </a:graphic>
          </p:graphicFrame>
          <p:graphicFrame>
            <p:nvGraphicFramePr>
              <p:cNvPr id="14" name="Object 9"/>
              <p:cNvGraphicFramePr>
                <a:graphicFrameLocks noChangeAspect="1"/>
              </p:cNvGraphicFramePr>
              <p:nvPr/>
            </p:nvGraphicFramePr>
            <p:xfrm>
              <a:off x="295" y="1298"/>
              <a:ext cx="367" cy="138"/>
            </p:xfrm>
            <a:graphic>
              <a:graphicData uri="http://schemas.openxmlformats.org/presentationml/2006/ole">
                <p:oleObj spid="_x0000_s7172" name="Equation" r:id="rId4" imgW="419040" imgH="164880" progId="Equation.DSMT4">
                  <p:embed/>
                </p:oleObj>
              </a:graphicData>
            </a:graphic>
          </p:graphicFrame>
          <p:sp>
            <p:nvSpPr>
              <p:cNvPr id="15" name="Line 10"/>
              <p:cNvSpPr>
                <a:spLocks noChangeShapeType="1"/>
              </p:cNvSpPr>
              <p:nvPr/>
            </p:nvSpPr>
            <p:spPr bwMode="auto">
              <a:xfrm>
                <a:off x="1337" y="1798"/>
                <a:ext cx="318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graphicFrame>
            <p:nvGraphicFramePr>
              <p:cNvPr id="16" name="Object 11"/>
              <p:cNvGraphicFramePr>
                <a:graphicFrameLocks noChangeAspect="1"/>
              </p:cNvGraphicFramePr>
              <p:nvPr/>
            </p:nvGraphicFramePr>
            <p:xfrm>
              <a:off x="295" y="2160"/>
              <a:ext cx="151" cy="181"/>
            </p:xfrm>
            <a:graphic>
              <a:graphicData uri="http://schemas.openxmlformats.org/presentationml/2006/ole">
                <p:oleObj spid="_x0000_s7173" name="Equation" r:id="rId5" imgW="177480" imgH="228600" progId="Equation.DSMT4">
                  <p:embed/>
                </p:oleObj>
              </a:graphicData>
            </a:graphic>
          </p:graphicFrame>
          <p:sp>
            <p:nvSpPr>
              <p:cNvPr id="17" name="AutoShape 12"/>
              <p:cNvSpPr>
                <a:spLocks noChangeArrowheads="1"/>
              </p:cNvSpPr>
              <p:nvPr/>
            </p:nvSpPr>
            <p:spPr bwMode="auto">
              <a:xfrm rot="7800000">
                <a:off x="1475" y="1978"/>
                <a:ext cx="49" cy="52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Line 13"/>
              <p:cNvSpPr>
                <a:spLocks noChangeShapeType="1"/>
              </p:cNvSpPr>
              <p:nvPr/>
            </p:nvSpPr>
            <p:spPr bwMode="auto">
              <a:xfrm>
                <a:off x="521" y="1480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Line 14"/>
              <p:cNvSpPr>
                <a:spLocks noChangeShapeType="1"/>
              </p:cNvSpPr>
              <p:nvPr/>
            </p:nvSpPr>
            <p:spPr bwMode="auto">
              <a:xfrm flipH="1">
                <a:off x="476" y="1798"/>
                <a:ext cx="318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AutoShape 15"/>
              <p:cNvSpPr>
                <a:spLocks noChangeArrowheads="1"/>
              </p:cNvSpPr>
              <p:nvPr/>
            </p:nvSpPr>
            <p:spPr bwMode="auto">
              <a:xfrm rot="13800000">
                <a:off x="585" y="1978"/>
                <a:ext cx="49" cy="52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aphicFrame>
            <p:nvGraphicFramePr>
              <p:cNvPr id="21" name="Object 16"/>
              <p:cNvGraphicFramePr>
                <a:graphicFrameLocks noChangeAspect="1"/>
              </p:cNvGraphicFramePr>
              <p:nvPr/>
            </p:nvGraphicFramePr>
            <p:xfrm>
              <a:off x="1610" y="2205"/>
              <a:ext cx="151" cy="181"/>
            </p:xfrm>
            <a:graphic>
              <a:graphicData uri="http://schemas.openxmlformats.org/presentationml/2006/ole">
                <p:oleObj spid="_x0000_s7174" name="Equation" r:id="rId6" imgW="177480" imgH="228600" progId="Equation.DSMT4">
                  <p:embed/>
                </p:oleObj>
              </a:graphicData>
            </a:graphic>
          </p:graphicFrame>
          <p:sp>
            <p:nvSpPr>
              <p:cNvPr id="22" name="Line 17"/>
              <p:cNvSpPr>
                <a:spLocks noChangeShapeType="1"/>
              </p:cNvSpPr>
              <p:nvPr/>
            </p:nvSpPr>
            <p:spPr bwMode="auto">
              <a:xfrm flipH="1">
                <a:off x="788" y="1803"/>
                <a:ext cx="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" name="Line 18"/>
              <p:cNvSpPr>
                <a:spLocks noChangeShapeType="1"/>
              </p:cNvSpPr>
              <p:nvPr/>
            </p:nvSpPr>
            <p:spPr bwMode="auto">
              <a:xfrm flipH="1">
                <a:off x="1337" y="1480"/>
                <a:ext cx="318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24" name="Group 19"/>
              <p:cNvGrpSpPr>
                <a:grpSpLocks/>
              </p:cNvGrpSpPr>
              <p:nvPr/>
            </p:nvGrpSpPr>
            <p:grpSpPr bwMode="auto">
              <a:xfrm>
                <a:off x="1020" y="1753"/>
                <a:ext cx="91" cy="93"/>
                <a:chOff x="1020" y="2160"/>
                <a:chExt cx="91" cy="93"/>
              </a:xfrm>
            </p:grpSpPr>
            <p:sp>
              <p:nvSpPr>
                <p:cNvPr id="29" name="Line 20"/>
                <p:cNvSpPr>
                  <a:spLocks noChangeShapeType="1"/>
                </p:cNvSpPr>
                <p:nvPr/>
              </p:nvSpPr>
              <p:spPr bwMode="auto">
                <a:xfrm>
                  <a:off x="1022" y="2162"/>
                  <a:ext cx="80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0" name="Line 21"/>
                <p:cNvSpPr>
                  <a:spLocks noChangeShapeType="1"/>
                </p:cNvSpPr>
                <p:nvPr/>
              </p:nvSpPr>
              <p:spPr bwMode="auto">
                <a:xfrm flipH="1">
                  <a:off x="1020" y="2160"/>
                  <a:ext cx="91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aphicFrame>
            <p:nvGraphicFramePr>
              <p:cNvPr id="25" name="Object 22"/>
              <p:cNvGraphicFramePr>
                <a:graphicFrameLocks noChangeAspect="1"/>
              </p:cNvGraphicFramePr>
              <p:nvPr/>
            </p:nvGraphicFramePr>
            <p:xfrm>
              <a:off x="793" y="1842"/>
              <a:ext cx="183" cy="171"/>
            </p:xfrm>
            <a:graphic>
              <a:graphicData uri="http://schemas.openxmlformats.org/presentationml/2006/ole">
                <p:oleObj spid="_x0000_s7175" name="Equation" r:id="rId7" imgW="228600" imgH="228600" progId="Equation.DSMT4">
                  <p:embed/>
                </p:oleObj>
              </a:graphicData>
            </a:graphic>
          </p:graphicFrame>
          <p:graphicFrame>
            <p:nvGraphicFramePr>
              <p:cNvPr id="26" name="Object 23"/>
              <p:cNvGraphicFramePr>
                <a:graphicFrameLocks noChangeAspect="1"/>
              </p:cNvGraphicFramePr>
              <p:nvPr/>
            </p:nvGraphicFramePr>
            <p:xfrm>
              <a:off x="1156" y="1842"/>
              <a:ext cx="182" cy="170"/>
            </p:xfrm>
            <a:graphic>
              <a:graphicData uri="http://schemas.openxmlformats.org/presentationml/2006/ole">
                <p:oleObj spid="_x0000_s7176" name="Equation" r:id="rId8" imgW="228600" imgH="228600" progId="Equation.DSMT4">
                  <p:embed/>
                </p:oleObj>
              </a:graphicData>
            </a:graphic>
          </p:graphicFrame>
          <p:sp>
            <p:nvSpPr>
              <p:cNvPr id="27" name="AutoShape 24"/>
              <p:cNvSpPr>
                <a:spLocks noChangeArrowheads="1"/>
              </p:cNvSpPr>
              <p:nvPr/>
            </p:nvSpPr>
            <p:spPr bwMode="auto">
              <a:xfrm rot="16200000">
                <a:off x="888" y="1776"/>
                <a:ext cx="49" cy="52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" name="AutoShape 25"/>
              <p:cNvSpPr>
                <a:spLocks noChangeArrowheads="1"/>
              </p:cNvSpPr>
              <p:nvPr/>
            </p:nvSpPr>
            <p:spPr bwMode="auto">
              <a:xfrm rot="5400000">
                <a:off x="1184" y="1779"/>
                <a:ext cx="49" cy="52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9" name="Text Box 26"/>
            <p:cNvSpPr txBox="1">
              <a:spLocks noChangeArrowheads="1"/>
            </p:cNvSpPr>
            <p:nvPr/>
          </p:nvSpPr>
          <p:spPr bwMode="auto">
            <a:xfrm>
              <a:off x="1372974" y="2778908"/>
              <a:ext cx="2086051" cy="459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87781" tIns="43891" rIns="87781" bIns="43891">
              <a:spAutoFit/>
            </a:bodyPr>
            <a:lstStyle/>
            <a:p>
              <a:pPr defTabSz="878001"/>
              <a:r>
                <a:rPr lang="en-US" altLang="zh-TW" sz="2100" dirty="0">
                  <a:solidFill>
                    <a:srgbClr val="800000"/>
                  </a:solidFill>
                  <a:cs typeface="Arial" charset="0"/>
                </a:rPr>
                <a:t>type-I      (-III)</a:t>
              </a:r>
              <a:endParaRPr lang="en-US" altLang="zh-TW" sz="2100" dirty="0">
                <a:solidFill>
                  <a:srgbClr val="800000"/>
                </a:solidFill>
              </a:endParaRPr>
            </a:p>
          </p:txBody>
        </p:sp>
        <p:graphicFrame>
          <p:nvGraphicFramePr>
            <p:cNvPr id="10" name="Object 28"/>
            <p:cNvGraphicFramePr>
              <a:graphicFrameLocks noChangeAspect="1"/>
            </p:cNvGraphicFramePr>
            <p:nvPr/>
          </p:nvGraphicFramePr>
          <p:xfrm>
            <a:off x="1000465" y="3298694"/>
            <a:ext cx="1046618" cy="416116"/>
          </p:xfrm>
          <a:graphic>
            <a:graphicData uri="http://schemas.openxmlformats.org/presentationml/2006/ole">
              <p:oleObj spid="_x0000_s7177" name="Equation" r:id="rId9" imgW="609480" imgH="228600" progId="Equation.DSMT4">
                <p:embed/>
              </p:oleObj>
            </a:graphicData>
          </a:graphic>
        </p:graphicFrame>
        <p:graphicFrame>
          <p:nvGraphicFramePr>
            <p:cNvPr id="11" name="Object 29"/>
            <p:cNvGraphicFramePr>
              <a:graphicFrameLocks noChangeAspect="1"/>
            </p:cNvGraphicFramePr>
            <p:nvPr/>
          </p:nvGraphicFramePr>
          <p:xfrm>
            <a:off x="2294145" y="3298695"/>
            <a:ext cx="2505912" cy="439153"/>
          </p:xfrm>
          <a:graphic>
            <a:graphicData uri="http://schemas.openxmlformats.org/presentationml/2006/ole">
              <p:oleObj spid="_x0000_s7178" name="Equation" r:id="rId10" imgW="1460160" imgH="241200" progId="Equation.DSMT4">
                <p:embed/>
              </p:oleObj>
            </a:graphicData>
          </a:graphic>
        </p:graphicFrame>
        <p:graphicFrame>
          <p:nvGraphicFramePr>
            <p:cNvPr id="12" name="Object 31"/>
            <p:cNvGraphicFramePr>
              <a:graphicFrameLocks noChangeAspect="1"/>
            </p:cNvGraphicFramePr>
            <p:nvPr/>
          </p:nvGraphicFramePr>
          <p:xfrm>
            <a:off x="1247527" y="3886152"/>
            <a:ext cx="2106812" cy="724243"/>
          </p:xfrm>
          <a:graphic>
            <a:graphicData uri="http://schemas.openxmlformats.org/presentationml/2006/ole">
              <p:oleObj spid="_x0000_s7179" name="Equation" r:id="rId11" imgW="1409400" imgH="457200" progId="Equation.DSMT4">
                <p:embed/>
              </p:oleObj>
            </a:graphicData>
          </a:graphic>
        </p:graphicFrame>
      </p:grpSp>
      <p:grpSp>
        <p:nvGrpSpPr>
          <p:cNvPr id="31" name="Group 50"/>
          <p:cNvGrpSpPr>
            <a:grpSpLocks/>
          </p:cNvGrpSpPr>
          <p:nvPr/>
        </p:nvGrpSpPr>
        <p:grpSpPr bwMode="auto">
          <a:xfrm>
            <a:off x="5357818" y="1859590"/>
            <a:ext cx="2357454" cy="3998302"/>
            <a:chOff x="3649" y="1272"/>
            <a:chExt cx="1541" cy="3015"/>
          </a:xfrm>
        </p:grpSpPr>
        <p:sp>
          <p:nvSpPr>
            <p:cNvPr id="32" name="Text Box 27"/>
            <p:cNvSpPr txBox="1">
              <a:spLocks noChangeArrowheads="1"/>
            </p:cNvSpPr>
            <p:nvPr/>
          </p:nvSpPr>
          <p:spPr bwMode="auto">
            <a:xfrm>
              <a:off x="4069" y="2833"/>
              <a:ext cx="940" cy="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100149" tIns="50075" rIns="100149" bIns="50075">
              <a:spAutoFit/>
            </a:bodyPr>
            <a:lstStyle/>
            <a:p>
              <a:pPr defTabSz="1001713"/>
              <a:r>
                <a:rPr lang="en-US" altLang="zh-TW" sz="2400" dirty="0">
                  <a:solidFill>
                    <a:srgbClr val="800000"/>
                  </a:solidFill>
                  <a:cs typeface="Arial" charset="0"/>
                </a:rPr>
                <a:t>type-II</a:t>
              </a:r>
              <a:endParaRPr lang="en-US" altLang="zh-TW" sz="2400" dirty="0">
                <a:solidFill>
                  <a:srgbClr val="800000"/>
                </a:solidFill>
              </a:endParaRPr>
            </a:p>
          </p:txBody>
        </p:sp>
        <p:graphicFrame>
          <p:nvGraphicFramePr>
            <p:cNvPr id="33" name="Object 32"/>
            <p:cNvGraphicFramePr>
              <a:graphicFrameLocks noChangeAspect="1"/>
            </p:cNvGraphicFramePr>
            <p:nvPr/>
          </p:nvGraphicFramePr>
          <p:xfrm>
            <a:off x="4032" y="3303"/>
            <a:ext cx="769" cy="241"/>
          </p:xfrm>
          <a:graphic>
            <a:graphicData uri="http://schemas.openxmlformats.org/presentationml/2006/ole">
              <p:oleObj spid="_x0000_s7180" name="Equation" r:id="rId12" imgW="609480" imgH="203040" progId="Equation.DSMT4">
                <p:embed/>
              </p:oleObj>
            </a:graphicData>
          </a:graphic>
        </p:graphicFrame>
        <p:graphicFrame>
          <p:nvGraphicFramePr>
            <p:cNvPr id="34" name="Object 33"/>
            <p:cNvGraphicFramePr>
              <a:graphicFrameLocks noChangeAspect="1"/>
            </p:cNvGraphicFramePr>
            <p:nvPr/>
          </p:nvGraphicFramePr>
          <p:xfrm>
            <a:off x="3649" y="3703"/>
            <a:ext cx="1541" cy="584"/>
          </p:xfrm>
          <a:graphic>
            <a:graphicData uri="http://schemas.openxmlformats.org/presentationml/2006/ole">
              <p:oleObj spid="_x0000_s7181" name="Equation" r:id="rId13" imgW="1206360" imgH="457200" progId="Equation.DSMT4">
                <p:embed/>
              </p:oleObj>
            </a:graphicData>
          </a:graphic>
        </p:graphicFrame>
        <p:grpSp>
          <p:nvGrpSpPr>
            <p:cNvPr id="35" name="Group 34"/>
            <p:cNvGrpSpPr>
              <a:grpSpLocks/>
            </p:cNvGrpSpPr>
            <p:nvPr/>
          </p:nvGrpSpPr>
          <p:grpSpPr bwMode="auto">
            <a:xfrm>
              <a:off x="3825" y="1272"/>
              <a:ext cx="1223" cy="1607"/>
              <a:chOff x="2290" y="1207"/>
              <a:chExt cx="1044" cy="1458"/>
            </a:xfrm>
          </p:grpSpPr>
          <p:sp>
            <p:nvSpPr>
              <p:cNvPr id="36" name="Line 35"/>
              <p:cNvSpPr>
                <a:spLocks noChangeShapeType="1"/>
              </p:cNvSpPr>
              <p:nvPr/>
            </p:nvSpPr>
            <p:spPr bwMode="auto">
              <a:xfrm>
                <a:off x="2744" y="2154"/>
                <a:ext cx="363" cy="4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graphicFrame>
            <p:nvGraphicFramePr>
              <p:cNvPr id="37" name="Object 36"/>
              <p:cNvGraphicFramePr>
                <a:graphicFrameLocks noChangeAspect="1"/>
              </p:cNvGraphicFramePr>
              <p:nvPr/>
            </p:nvGraphicFramePr>
            <p:xfrm>
              <a:off x="2290" y="1207"/>
              <a:ext cx="323" cy="121"/>
            </p:xfrm>
            <a:graphic>
              <a:graphicData uri="http://schemas.openxmlformats.org/presentationml/2006/ole">
                <p:oleObj spid="_x0000_s7182" name="Equation" r:id="rId14" imgW="419040" imgH="164880" progId="Equation.DSMT4">
                  <p:embed/>
                </p:oleObj>
              </a:graphicData>
            </a:graphic>
          </p:graphicFrame>
          <p:graphicFrame>
            <p:nvGraphicFramePr>
              <p:cNvPr id="38" name="Object 37"/>
              <p:cNvGraphicFramePr>
                <a:graphicFrameLocks noChangeAspect="1"/>
              </p:cNvGraphicFramePr>
              <p:nvPr/>
            </p:nvGraphicFramePr>
            <p:xfrm>
              <a:off x="2290" y="2431"/>
              <a:ext cx="195" cy="234"/>
            </p:xfrm>
            <a:graphic>
              <a:graphicData uri="http://schemas.openxmlformats.org/presentationml/2006/ole">
                <p:oleObj spid="_x0000_s7183" name="Equation" r:id="rId15" imgW="177480" imgH="228600" progId="Equation.DSMT4">
                  <p:embed/>
                </p:oleObj>
              </a:graphicData>
            </a:graphic>
          </p:graphicFrame>
          <p:sp>
            <p:nvSpPr>
              <p:cNvPr id="39" name="AutoShape 38"/>
              <p:cNvSpPr>
                <a:spLocks noChangeArrowheads="1"/>
              </p:cNvSpPr>
              <p:nvPr/>
            </p:nvSpPr>
            <p:spPr bwMode="auto">
              <a:xfrm rot="7800000">
                <a:off x="2920" y="2355"/>
                <a:ext cx="49" cy="52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" name="Line 39"/>
              <p:cNvSpPr>
                <a:spLocks noChangeShapeType="1"/>
              </p:cNvSpPr>
              <p:nvPr/>
            </p:nvSpPr>
            <p:spPr bwMode="auto">
              <a:xfrm flipH="1">
                <a:off x="2744" y="1706"/>
                <a:ext cx="0" cy="45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" name="Line 40"/>
              <p:cNvSpPr>
                <a:spLocks noChangeShapeType="1"/>
              </p:cNvSpPr>
              <p:nvPr/>
            </p:nvSpPr>
            <p:spPr bwMode="auto">
              <a:xfrm>
                <a:off x="2472" y="1338"/>
                <a:ext cx="272" cy="3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" name="Line 41"/>
              <p:cNvSpPr>
                <a:spLocks noChangeShapeType="1"/>
              </p:cNvSpPr>
              <p:nvPr/>
            </p:nvSpPr>
            <p:spPr bwMode="auto">
              <a:xfrm flipH="1">
                <a:off x="2744" y="1338"/>
                <a:ext cx="317" cy="3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" name="Line 42"/>
              <p:cNvSpPr>
                <a:spLocks noChangeShapeType="1"/>
              </p:cNvSpPr>
              <p:nvPr/>
            </p:nvSpPr>
            <p:spPr bwMode="auto">
              <a:xfrm flipH="1">
                <a:off x="2426" y="2159"/>
                <a:ext cx="318" cy="4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AutoShape 43"/>
              <p:cNvSpPr>
                <a:spLocks noChangeArrowheads="1"/>
              </p:cNvSpPr>
              <p:nvPr/>
            </p:nvSpPr>
            <p:spPr bwMode="auto">
              <a:xfrm rot="13800000">
                <a:off x="2553" y="2345"/>
                <a:ext cx="49" cy="52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aphicFrame>
            <p:nvGraphicFramePr>
              <p:cNvPr id="45" name="Object 44"/>
              <p:cNvGraphicFramePr>
                <a:graphicFrameLocks noChangeAspect="1"/>
              </p:cNvGraphicFramePr>
              <p:nvPr/>
            </p:nvGraphicFramePr>
            <p:xfrm>
              <a:off x="2971" y="1207"/>
              <a:ext cx="363" cy="136"/>
            </p:xfrm>
            <a:graphic>
              <a:graphicData uri="http://schemas.openxmlformats.org/presentationml/2006/ole">
                <p:oleObj spid="_x0000_s7184" name="Equation" r:id="rId16" imgW="419040" imgH="164880" progId="Equation.DSMT4">
                  <p:embed/>
                </p:oleObj>
              </a:graphicData>
            </a:graphic>
          </p:graphicFrame>
          <p:graphicFrame>
            <p:nvGraphicFramePr>
              <p:cNvPr id="46" name="Object 45"/>
              <p:cNvGraphicFramePr>
                <a:graphicFrameLocks noChangeAspect="1"/>
              </p:cNvGraphicFramePr>
              <p:nvPr/>
            </p:nvGraphicFramePr>
            <p:xfrm>
              <a:off x="3107" y="2431"/>
              <a:ext cx="195" cy="234"/>
            </p:xfrm>
            <a:graphic>
              <a:graphicData uri="http://schemas.openxmlformats.org/presentationml/2006/ole">
                <p:oleObj spid="_x0000_s7185" name="Equation" r:id="rId17" imgW="177480" imgH="228600" progId="Equation.DSMT4">
                  <p:embed/>
                </p:oleObj>
              </a:graphicData>
            </a:graphic>
          </p:graphicFrame>
          <p:graphicFrame>
            <p:nvGraphicFramePr>
              <p:cNvPr id="47" name="Object 46"/>
              <p:cNvGraphicFramePr>
                <a:graphicFrameLocks noChangeAspect="1"/>
              </p:cNvGraphicFramePr>
              <p:nvPr/>
            </p:nvGraphicFramePr>
            <p:xfrm>
              <a:off x="2789" y="1842"/>
              <a:ext cx="225" cy="208"/>
            </p:xfrm>
            <a:graphic>
              <a:graphicData uri="http://schemas.openxmlformats.org/presentationml/2006/ole">
                <p:oleObj spid="_x0000_s7186" name="Equation" r:id="rId18" imgW="190440" imgH="190440" progId="Equation.DSMT4">
                  <p:embed/>
                </p:oleObj>
              </a:graphicData>
            </a:graphic>
          </p:graphicFrame>
          <p:graphicFrame>
            <p:nvGraphicFramePr>
              <p:cNvPr id="48" name="Object 47"/>
              <p:cNvGraphicFramePr>
                <a:graphicFrameLocks noChangeAspect="1"/>
              </p:cNvGraphicFramePr>
              <p:nvPr/>
            </p:nvGraphicFramePr>
            <p:xfrm>
              <a:off x="2685" y="1479"/>
              <a:ext cx="181" cy="181"/>
            </p:xfrm>
            <a:graphic>
              <a:graphicData uri="http://schemas.openxmlformats.org/presentationml/2006/ole">
                <p:oleObj spid="_x0000_s7187" name="Equation" r:id="rId19" imgW="152280" imgH="164880" progId="Equation.DSMT4">
                  <p:embed/>
                </p:oleObj>
              </a:graphicData>
            </a:graphic>
          </p:graphicFrame>
          <p:sp>
            <p:nvSpPr>
              <p:cNvPr id="49" name="Oval 48"/>
              <p:cNvSpPr>
                <a:spLocks noChangeArrowheads="1"/>
              </p:cNvSpPr>
              <p:nvPr/>
            </p:nvSpPr>
            <p:spPr bwMode="auto">
              <a:xfrm>
                <a:off x="2728" y="1652"/>
                <a:ext cx="45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50" name="Object 49"/>
              <p:cNvGraphicFramePr>
                <a:graphicFrameLocks noChangeAspect="1"/>
              </p:cNvGraphicFramePr>
              <p:nvPr/>
            </p:nvGraphicFramePr>
            <p:xfrm>
              <a:off x="2653" y="2205"/>
              <a:ext cx="270" cy="250"/>
            </p:xfrm>
            <a:graphic>
              <a:graphicData uri="http://schemas.openxmlformats.org/presentationml/2006/ole">
                <p:oleObj spid="_x0000_s7188" name="Equation" r:id="rId20" imgW="228600" imgH="228600" progId="Equation.DSMT4">
                  <p:embed/>
                </p:oleObj>
              </a:graphicData>
            </a:graphic>
          </p:graphicFrame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785918" y="571480"/>
            <a:ext cx="4929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Possible Origin: Seesaw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785786" y="1285860"/>
            <a:ext cx="56487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General Feature of Seesaw Mechanisms: 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85786" y="1857364"/>
            <a:ext cx="8001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zh-CN" sz="2400" dirty="0" smtClean="0">
                <a:solidFill>
                  <a:srgbClr val="FF0000"/>
                </a:solidFill>
              </a:rPr>
              <a:t>Naturalness</a:t>
            </a:r>
            <a:r>
              <a:rPr lang="en-US" altLang="zh-CN" sz="2400" dirty="0" smtClean="0"/>
              <a:t>:  the smallness of neutrino masses are explained by the suppression of other </a:t>
            </a:r>
            <a:r>
              <a:rPr lang="en-US" altLang="zh-CN" sz="2400" dirty="0" smtClean="0">
                <a:solidFill>
                  <a:srgbClr val="00B0F0"/>
                </a:solidFill>
              </a:rPr>
              <a:t>heavy particle masses</a:t>
            </a:r>
            <a:r>
              <a:rPr lang="en-US" altLang="zh-CN" sz="2400" dirty="0" smtClean="0"/>
              <a:t>. </a:t>
            </a:r>
          </a:p>
          <a:p>
            <a:pPr>
              <a:buFont typeface="Wingdings" pitchFamily="2" charset="2"/>
              <a:buChar char="l"/>
            </a:pPr>
            <a:endParaRPr lang="en-US" altLang="zh-CN" sz="2400" dirty="0" smtClean="0"/>
          </a:p>
          <a:p>
            <a:pPr>
              <a:buFont typeface="Wingdings" pitchFamily="2" charset="2"/>
              <a:buChar char="l"/>
            </a:pPr>
            <a:r>
              <a:rPr lang="en-US" altLang="zh-CN" sz="2400" dirty="0" smtClean="0"/>
              <a:t> Neutrinos: </a:t>
            </a:r>
            <a:r>
              <a:rPr lang="en-US" altLang="zh-CN" sz="2400" dirty="0" smtClean="0">
                <a:solidFill>
                  <a:srgbClr val="00B050"/>
                </a:solidFill>
              </a:rPr>
              <a:t>Majorana particles </a:t>
            </a:r>
          </a:p>
          <a:p>
            <a:pPr>
              <a:buFont typeface="Wingdings" pitchFamily="2" charset="2"/>
              <a:buChar char="l"/>
            </a:pPr>
            <a:endParaRPr lang="en-US" altLang="zh-CN" sz="2400" dirty="0" smtClean="0"/>
          </a:p>
          <a:p>
            <a:pPr>
              <a:buFont typeface="Wingdings" pitchFamily="2" charset="2"/>
              <a:buChar char="l"/>
            </a:pPr>
            <a:r>
              <a:rPr lang="en-US" altLang="zh-CN" sz="2400" dirty="0" smtClean="0"/>
              <a:t> EFT perspective: realization of the Weinberg operator</a:t>
            </a:r>
            <a:endParaRPr lang="zh-CN" altLang="en-US" sz="2400" dirty="0"/>
          </a:p>
        </p:txBody>
      </p:sp>
      <p:graphicFrame>
        <p:nvGraphicFramePr>
          <p:cNvPr id="9236" name="Object 20"/>
          <p:cNvGraphicFramePr>
            <a:graphicFrameLocks noChangeAspect="1"/>
          </p:cNvGraphicFramePr>
          <p:nvPr/>
        </p:nvGraphicFramePr>
        <p:xfrm>
          <a:off x="3286116" y="4286256"/>
          <a:ext cx="1961348" cy="1000132"/>
        </p:xfrm>
        <a:graphic>
          <a:graphicData uri="http://schemas.openxmlformats.org/presentationml/2006/ole">
            <p:oleObj spid="_x0000_s9236" name="Equation" r:id="rId3" imgW="812520" imgH="431640" progId="Equation.DSMT4">
              <p:embed/>
            </p:oleObj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857225" y="5214950"/>
            <a:ext cx="8001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zh-CN" sz="2400" dirty="0" smtClean="0"/>
              <a:t> </a:t>
            </a:r>
            <a:r>
              <a:rPr lang="en-US" altLang="zh-CN" sz="2400" dirty="0" smtClean="0">
                <a:solidFill>
                  <a:srgbClr val="00B050"/>
                </a:solidFill>
              </a:rPr>
              <a:t>Drawbacks</a:t>
            </a:r>
            <a:r>
              <a:rPr lang="en-US" altLang="zh-CN" sz="2400" dirty="0" smtClean="0"/>
              <a:t>: Intermediate particles are either too </a:t>
            </a:r>
            <a:r>
              <a:rPr lang="en-US" altLang="zh-CN" sz="2400" dirty="0" smtClean="0">
                <a:solidFill>
                  <a:srgbClr val="C00000"/>
                </a:solidFill>
              </a:rPr>
              <a:t>heavy</a:t>
            </a:r>
            <a:r>
              <a:rPr lang="en-US" altLang="zh-CN" sz="2400" dirty="0" smtClean="0"/>
              <a:t>, or too </a:t>
            </a:r>
            <a:r>
              <a:rPr lang="en-US" altLang="zh-CN" sz="2400" dirty="0" smtClean="0">
                <a:solidFill>
                  <a:srgbClr val="0070C0"/>
                </a:solidFill>
              </a:rPr>
              <a:t>weakly coupled </a:t>
            </a:r>
            <a:r>
              <a:rPr lang="en-US" altLang="zh-CN" sz="2400" dirty="0" smtClean="0"/>
              <a:t>to SM, which makes the models phenomenological uninteresting.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571604" y="571480"/>
            <a:ext cx="607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Possible Origin: Loop-Induced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57224" y="1500174"/>
            <a:ext cx="7643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</a:t>
            </a:r>
            <a:r>
              <a:rPr lang="en-US" altLang="zh-CN" sz="2400" dirty="0" smtClean="0">
                <a:solidFill>
                  <a:srgbClr val="FF0000"/>
                </a:solidFill>
              </a:rPr>
              <a:t>Basic Idea</a:t>
            </a:r>
            <a:r>
              <a:rPr lang="en-US" altLang="zh-CN" sz="2400" dirty="0" smtClean="0"/>
              <a:t>: If the neutrino masses are generated at loop level, the smallness of the mass scale is explained by the </a:t>
            </a:r>
            <a:r>
              <a:rPr lang="en-US" altLang="zh-CN" sz="2400" dirty="0" smtClean="0">
                <a:solidFill>
                  <a:srgbClr val="0070C0"/>
                </a:solidFill>
              </a:rPr>
              <a:t>loop suppression</a:t>
            </a:r>
            <a:r>
              <a:rPr lang="en-US" altLang="zh-CN" sz="2400" dirty="0" smtClean="0"/>
              <a:t>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85786" y="3000372"/>
            <a:ext cx="8001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zh-CN" sz="2400" dirty="0" smtClean="0"/>
              <a:t> </a:t>
            </a:r>
            <a:r>
              <a:rPr lang="en-US" altLang="zh-CN" sz="2400" dirty="0" smtClean="0">
                <a:solidFill>
                  <a:srgbClr val="C00000"/>
                </a:solidFill>
              </a:rPr>
              <a:t>Advantages</a:t>
            </a:r>
            <a:r>
              <a:rPr lang="en-US" altLang="zh-CN" sz="2400" dirty="0" smtClean="0"/>
              <a:t>: the intermediate particles need not be too heavy (~ 1 TeV), so that they can be probed at LHC</a:t>
            </a:r>
          </a:p>
          <a:p>
            <a:pPr>
              <a:buFont typeface="Wingdings" pitchFamily="2" charset="2"/>
              <a:buChar char="l"/>
            </a:pPr>
            <a:endParaRPr lang="en-US" altLang="zh-CN" sz="2400" dirty="0" smtClean="0"/>
          </a:p>
          <a:p>
            <a:pPr>
              <a:buFont typeface="Wingdings" pitchFamily="2" charset="2"/>
              <a:buChar char="l"/>
            </a:pPr>
            <a:r>
              <a:rPr lang="en-US" altLang="zh-CN" sz="2400" dirty="0" smtClean="0"/>
              <a:t> Neutrinos: </a:t>
            </a:r>
            <a:r>
              <a:rPr lang="en-US" altLang="zh-CN" sz="2400" dirty="0" smtClean="0">
                <a:solidFill>
                  <a:srgbClr val="002060"/>
                </a:solidFill>
              </a:rPr>
              <a:t>Majorana</a:t>
            </a:r>
            <a:r>
              <a:rPr lang="en-US" altLang="zh-CN" sz="2400" dirty="0" smtClean="0"/>
              <a:t> particles usually </a:t>
            </a:r>
            <a:endParaRPr lang="en-US" altLang="zh-CN" sz="2400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15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571604" y="571480"/>
            <a:ext cx="607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Possible Origin: Loop-Induced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786" y="1285860"/>
            <a:ext cx="8001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zh-CN" sz="2400" dirty="0" smtClean="0"/>
              <a:t> One-Loop:</a:t>
            </a:r>
            <a:r>
              <a:rPr lang="en-US" altLang="zh-CN" sz="2400" dirty="0" smtClean="0">
                <a:solidFill>
                  <a:srgbClr val="C00000"/>
                </a:solidFill>
              </a:rPr>
              <a:t> </a:t>
            </a:r>
            <a:endParaRPr lang="en-US" altLang="zh-CN" sz="2400" dirty="0" smtClean="0"/>
          </a:p>
        </p:txBody>
      </p:sp>
      <p:grpSp>
        <p:nvGrpSpPr>
          <p:cNvPr id="6" name="Group 97"/>
          <p:cNvGrpSpPr>
            <a:grpSpLocks/>
          </p:cNvGrpSpPr>
          <p:nvPr/>
        </p:nvGrpSpPr>
        <p:grpSpPr bwMode="auto">
          <a:xfrm>
            <a:off x="1000100" y="2357430"/>
            <a:ext cx="3203575" cy="3022600"/>
            <a:chOff x="692" y="703"/>
            <a:chExt cx="2018" cy="1904"/>
          </a:xfrm>
        </p:grpSpPr>
        <p:sp>
          <p:nvSpPr>
            <p:cNvPr id="7" name="Line 38"/>
            <p:cNvSpPr>
              <a:spLocks noChangeShapeType="1"/>
            </p:cNvSpPr>
            <p:nvPr/>
          </p:nvSpPr>
          <p:spPr bwMode="auto">
            <a:xfrm>
              <a:off x="692" y="1911"/>
              <a:ext cx="20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AutoShape 39"/>
            <p:cNvSpPr>
              <a:spLocks noChangeArrowheads="1"/>
            </p:cNvSpPr>
            <p:nvPr/>
          </p:nvSpPr>
          <p:spPr bwMode="auto">
            <a:xfrm rot="16200000">
              <a:off x="1374" y="1874"/>
              <a:ext cx="65" cy="70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AutoShape 40"/>
            <p:cNvSpPr>
              <a:spLocks noChangeArrowheads="1"/>
            </p:cNvSpPr>
            <p:nvPr/>
          </p:nvSpPr>
          <p:spPr bwMode="auto">
            <a:xfrm rot="5400000">
              <a:off x="2414" y="1888"/>
              <a:ext cx="64" cy="68"/>
            </a:xfrm>
            <a:prstGeom prst="triangle">
              <a:avLst>
                <a:gd name="adj" fmla="val 38333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AutoShape 41"/>
            <p:cNvSpPr>
              <a:spLocks noChangeArrowheads="1"/>
            </p:cNvSpPr>
            <p:nvPr/>
          </p:nvSpPr>
          <p:spPr bwMode="auto">
            <a:xfrm rot="16200000">
              <a:off x="853" y="1869"/>
              <a:ext cx="65" cy="71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Arc 42"/>
            <p:cNvSpPr>
              <a:spLocks/>
            </p:cNvSpPr>
            <p:nvPr/>
          </p:nvSpPr>
          <p:spPr bwMode="auto">
            <a:xfrm rot="5400000" flipH="1" flipV="1">
              <a:off x="1642" y="1394"/>
              <a:ext cx="505" cy="528"/>
            </a:xfrm>
            <a:custGeom>
              <a:avLst/>
              <a:gdLst>
                <a:gd name="G0" fmla="+- 247 0 0"/>
                <a:gd name="G1" fmla="+- 0 0 0"/>
                <a:gd name="G2" fmla="+- 21600 0 0"/>
                <a:gd name="T0" fmla="*/ 21838 w 21838"/>
                <a:gd name="T1" fmla="*/ 617 h 21600"/>
                <a:gd name="T2" fmla="*/ 0 w 21838"/>
                <a:gd name="T3" fmla="*/ 21599 h 21600"/>
                <a:gd name="T4" fmla="*/ 247 w 218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8" h="21600" fill="none" extrusionOk="0">
                  <a:moveTo>
                    <a:pt x="21838" y="617"/>
                  </a:moveTo>
                  <a:cubicBezTo>
                    <a:pt x="21504" y="12301"/>
                    <a:pt x="11936" y="21599"/>
                    <a:pt x="247" y="21600"/>
                  </a:cubicBezTo>
                  <a:cubicBezTo>
                    <a:pt x="164" y="21600"/>
                    <a:pt x="82" y="21599"/>
                    <a:pt x="0" y="21598"/>
                  </a:cubicBezTo>
                </a:path>
                <a:path w="21838" h="21600" stroke="0" extrusionOk="0">
                  <a:moveTo>
                    <a:pt x="21838" y="617"/>
                  </a:moveTo>
                  <a:cubicBezTo>
                    <a:pt x="21504" y="12301"/>
                    <a:pt x="11936" y="21599"/>
                    <a:pt x="247" y="21600"/>
                  </a:cubicBezTo>
                  <a:cubicBezTo>
                    <a:pt x="164" y="21600"/>
                    <a:pt x="82" y="21599"/>
                    <a:pt x="0" y="21598"/>
                  </a:cubicBezTo>
                  <a:lnTo>
                    <a:pt x="247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Line 43"/>
            <p:cNvSpPr>
              <a:spLocks noChangeShapeType="1"/>
            </p:cNvSpPr>
            <p:nvPr/>
          </p:nvSpPr>
          <p:spPr bwMode="auto">
            <a:xfrm flipV="1">
              <a:off x="1647" y="994"/>
              <a:ext cx="0" cy="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Line 44"/>
            <p:cNvSpPr>
              <a:spLocks noChangeShapeType="1"/>
            </p:cNvSpPr>
            <p:nvPr/>
          </p:nvSpPr>
          <p:spPr bwMode="auto">
            <a:xfrm>
              <a:off x="1647" y="1916"/>
              <a:ext cx="0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AutoShape 45"/>
            <p:cNvSpPr>
              <a:spLocks noChangeArrowheads="1"/>
            </p:cNvSpPr>
            <p:nvPr/>
          </p:nvSpPr>
          <p:spPr bwMode="auto">
            <a:xfrm rot="16200000">
              <a:off x="1874" y="1878"/>
              <a:ext cx="65" cy="71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Arc 49"/>
            <p:cNvSpPr>
              <a:spLocks/>
            </p:cNvSpPr>
            <p:nvPr/>
          </p:nvSpPr>
          <p:spPr bwMode="auto">
            <a:xfrm flipH="1" flipV="1">
              <a:off x="1170" y="1399"/>
              <a:ext cx="456" cy="528"/>
            </a:xfrm>
            <a:custGeom>
              <a:avLst/>
              <a:gdLst>
                <a:gd name="G0" fmla="+- 247 0 0"/>
                <a:gd name="G1" fmla="+- 0 0 0"/>
                <a:gd name="G2" fmla="+- 21600 0 0"/>
                <a:gd name="T0" fmla="*/ 21838 w 21838"/>
                <a:gd name="T1" fmla="*/ 617 h 21600"/>
                <a:gd name="T2" fmla="*/ 0 w 21838"/>
                <a:gd name="T3" fmla="*/ 21599 h 21600"/>
                <a:gd name="T4" fmla="*/ 247 w 218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8" h="21600" fill="none" extrusionOk="0">
                  <a:moveTo>
                    <a:pt x="21838" y="617"/>
                  </a:moveTo>
                  <a:cubicBezTo>
                    <a:pt x="21504" y="12301"/>
                    <a:pt x="11936" y="21599"/>
                    <a:pt x="247" y="21600"/>
                  </a:cubicBezTo>
                  <a:cubicBezTo>
                    <a:pt x="164" y="21600"/>
                    <a:pt x="82" y="21599"/>
                    <a:pt x="0" y="21598"/>
                  </a:cubicBezTo>
                </a:path>
                <a:path w="21838" h="21600" stroke="0" extrusionOk="0">
                  <a:moveTo>
                    <a:pt x="21838" y="617"/>
                  </a:moveTo>
                  <a:cubicBezTo>
                    <a:pt x="21504" y="12301"/>
                    <a:pt x="11936" y="21599"/>
                    <a:pt x="247" y="21600"/>
                  </a:cubicBezTo>
                  <a:cubicBezTo>
                    <a:pt x="164" y="21600"/>
                    <a:pt x="82" y="21599"/>
                    <a:pt x="0" y="21598"/>
                  </a:cubicBezTo>
                  <a:lnTo>
                    <a:pt x="247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 type="stealth" w="med" len="med"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6" name="Object 50"/>
            <p:cNvGraphicFramePr>
              <a:graphicFrameLocks noChangeAspect="1"/>
            </p:cNvGraphicFramePr>
            <p:nvPr/>
          </p:nvGraphicFramePr>
          <p:xfrm>
            <a:off x="1862" y="2006"/>
            <a:ext cx="91" cy="149"/>
          </p:xfrm>
          <a:graphic>
            <a:graphicData uri="http://schemas.openxmlformats.org/presentationml/2006/ole">
              <p:oleObj spid="_x0000_s11266" name="Equation" r:id="rId3" imgW="139680" imgH="228600" progId="Equation.DSMT4">
                <p:embed/>
              </p:oleObj>
            </a:graphicData>
          </a:graphic>
        </p:graphicFrame>
        <p:graphicFrame>
          <p:nvGraphicFramePr>
            <p:cNvPr id="17" name="Object 51"/>
            <p:cNvGraphicFramePr>
              <a:graphicFrameLocks noChangeAspect="1"/>
            </p:cNvGraphicFramePr>
            <p:nvPr/>
          </p:nvGraphicFramePr>
          <p:xfrm>
            <a:off x="859" y="1974"/>
            <a:ext cx="125" cy="188"/>
          </p:xfrm>
          <a:graphic>
            <a:graphicData uri="http://schemas.openxmlformats.org/presentationml/2006/ole">
              <p:oleObj spid="_x0000_s11267" name="Equation" r:id="rId4" imgW="152280" imgH="228600" progId="Equation.DSMT4">
                <p:embed/>
              </p:oleObj>
            </a:graphicData>
          </a:graphic>
        </p:graphicFrame>
        <p:graphicFrame>
          <p:nvGraphicFramePr>
            <p:cNvPr id="18" name="Object 52"/>
            <p:cNvGraphicFramePr>
              <a:graphicFrameLocks noChangeAspect="1"/>
            </p:cNvGraphicFramePr>
            <p:nvPr/>
          </p:nvGraphicFramePr>
          <p:xfrm>
            <a:off x="2344" y="2023"/>
            <a:ext cx="140" cy="204"/>
          </p:xfrm>
          <a:graphic>
            <a:graphicData uri="http://schemas.openxmlformats.org/presentationml/2006/ole">
              <p:oleObj spid="_x0000_s11268" name="Equation" r:id="rId5" imgW="164880" imgH="241200" progId="Equation.DSMT4">
                <p:embed/>
              </p:oleObj>
            </a:graphicData>
          </a:graphic>
        </p:graphicFrame>
        <p:graphicFrame>
          <p:nvGraphicFramePr>
            <p:cNvPr id="19" name="Object 54"/>
            <p:cNvGraphicFramePr>
              <a:graphicFrameLocks noChangeAspect="1"/>
            </p:cNvGraphicFramePr>
            <p:nvPr/>
          </p:nvGraphicFramePr>
          <p:xfrm>
            <a:off x="2050" y="1423"/>
            <a:ext cx="173" cy="213"/>
          </p:xfrm>
          <a:graphic>
            <a:graphicData uri="http://schemas.openxmlformats.org/presentationml/2006/ole">
              <p:oleObj spid="_x0000_s11269" name="Equation" r:id="rId6" imgW="164880" imgH="203040" progId="Equation.DSMT4">
                <p:embed/>
              </p:oleObj>
            </a:graphicData>
          </a:graphic>
        </p:graphicFrame>
        <p:graphicFrame>
          <p:nvGraphicFramePr>
            <p:cNvPr id="20" name="Object 55"/>
            <p:cNvGraphicFramePr>
              <a:graphicFrameLocks noChangeAspect="1"/>
            </p:cNvGraphicFramePr>
            <p:nvPr/>
          </p:nvGraphicFramePr>
          <p:xfrm>
            <a:off x="1058" y="1407"/>
            <a:ext cx="233" cy="201"/>
          </p:xfrm>
          <a:graphic>
            <a:graphicData uri="http://schemas.openxmlformats.org/presentationml/2006/ole">
              <p:oleObj spid="_x0000_s11270" name="Equation" r:id="rId7" imgW="279360" imgH="241200" progId="Equation.DSMT4">
                <p:embed/>
              </p:oleObj>
            </a:graphicData>
          </a:graphic>
        </p:graphicFrame>
        <p:graphicFrame>
          <p:nvGraphicFramePr>
            <p:cNvPr id="21" name="Object 59"/>
            <p:cNvGraphicFramePr>
              <a:graphicFrameLocks noChangeAspect="1"/>
            </p:cNvGraphicFramePr>
            <p:nvPr/>
          </p:nvGraphicFramePr>
          <p:xfrm>
            <a:off x="1444" y="703"/>
            <a:ext cx="349" cy="240"/>
          </p:xfrm>
          <a:graphic>
            <a:graphicData uri="http://schemas.openxmlformats.org/presentationml/2006/ole">
              <p:oleObj spid="_x0000_s11271" name="Equation" r:id="rId8" imgW="406080" imgH="279360" progId="Equation.DSMT4">
                <p:embed/>
              </p:oleObj>
            </a:graphicData>
          </a:graphic>
        </p:graphicFrame>
        <p:graphicFrame>
          <p:nvGraphicFramePr>
            <p:cNvPr id="22" name="Object 84"/>
            <p:cNvGraphicFramePr>
              <a:graphicFrameLocks noChangeAspect="1"/>
            </p:cNvGraphicFramePr>
            <p:nvPr/>
          </p:nvGraphicFramePr>
          <p:xfrm>
            <a:off x="1332" y="2007"/>
            <a:ext cx="91" cy="149"/>
          </p:xfrm>
          <a:graphic>
            <a:graphicData uri="http://schemas.openxmlformats.org/presentationml/2006/ole">
              <p:oleObj spid="_x0000_s11272" name="Equation" r:id="rId9" imgW="139680" imgH="228600" progId="Equation.DSMT4">
                <p:embed/>
              </p:oleObj>
            </a:graphicData>
          </a:graphic>
        </p:graphicFrame>
        <p:graphicFrame>
          <p:nvGraphicFramePr>
            <p:cNvPr id="23" name="Object 89"/>
            <p:cNvGraphicFramePr>
              <a:graphicFrameLocks noChangeAspect="1"/>
            </p:cNvGraphicFramePr>
            <p:nvPr/>
          </p:nvGraphicFramePr>
          <p:xfrm>
            <a:off x="1499" y="2371"/>
            <a:ext cx="343" cy="236"/>
          </p:xfrm>
          <a:graphic>
            <a:graphicData uri="http://schemas.openxmlformats.org/presentationml/2006/ole">
              <p:oleObj spid="_x0000_s11273" name="Equation" r:id="rId10" imgW="406080" imgH="279360" progId="Equation.DSMT4">
                <p:embed/>
              </p:oleObj>
            </a:graphicData>
          </a:graphic>
        </p:graphicFrame>
      </p:grpSp>
      <p:sp>
        <p:nvSpPr>
          <p:cNvPr id="24" name="TextBox 23"/>
          <p:cNvSpPr txBox="1"/>
          <p:nvPr/>
        </p:nvSpPr>
        <p:spPr>
          <a:xfrm>
            <a:off x="1428728" y="1785926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800000"/>
                </a:solidFill>
                <a:cs typeface="Arial" charset="0"/>
              </a:rPr>
              <a:t>Zee Model</a:t>
            </a:r>
            <a:endParaRPr lang="en-US" altLang="zh-CN" sz="240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1285852" y="5500702"/>
            <a:ext cx="2571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2 Higgs doublets +</a:t>
            </a:r>
          </a:p>
          <a:p>
            <a:r>
              <a:rPr lang="en-US" altLang="zh-CN" sz="2400" dirty="0" smtClean="0"/>
              <a:t> 1 charged singlet</a:t>
            </a:r>
            <a:endParaRPr lang="zh-CN" altLang="en-US" sz="24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4857752" y="2571744"/>
            <a:ext cx="3871913" cy="2152650"/>
            <a:chOff x="4857752" y="2571744"/>
            <a:chExt cx="3871913" cy="2152650"/>
          </a:xfrm>
        </p:grpSpPr>
        <p:pic>
          <p:nvPicPr>
            <p:cNvPr id="11274" name="Picture 10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929190" y="2571744"/>
              <a:ext cx="3800475" cy="2152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275" name="Picture 11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4857752" y="2571744"/>
              <a:ext cx="1285884" cy="285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9" name="TextBox 28"/>
          <p:cNvSpPr txBox="1"/>
          <p:nvPr/>
        </p:nvSpPr>
        <p:spPr>
          <a:xfrm>
            <a:off x="5715008" y="1857364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800000"/>
                </a:solidFill>
                <a:cs typeface="Arial" charset="0"/>
              </a:rPr>
              <a:t>Ma Model</a:t>
            </a:r>
            <a:endParaRPr lang="en-US" altLang="zh-CN" sz="24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286380" y="5072074"/>
            <a:ext cx="321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/>
              <a:t>2 Higgs doublets +</a:t>
            </a:r>
          </a:p>
          <a:p>
            <a:pPr algn="ctr"/>
            <a:r>
              <a:rPr lang="en-US" altLang="zh-CN" sz="2400" dirty="0" smtClean="0"/>
              <a:t> 3 EW neutral fermions</a:t>
            </a:r>
            <a:endParaRPr lang="zh-CN" alt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2000232" y="6286520"/>
            <a:ext cx="1098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Zee, 1981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29388" y="6072206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Ma, 2006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16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571604" y="571480"/>
            <a:ext cx="607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Possible Origin: Loop-Induced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786" y="1285860"/>
            <a:ext cx="8001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zh-CN" sz="2400" dirty="0" smtClean="0"/>
              <a:t> Two-Loop:</a:t>
            </a:r>
            <a:r>
              <a:rPr lang="en-US" altLang="zh-CN" sz="2400" dirty="0" smtClean="0">
                <a:solidFill>
                  <a:srgbClr val="C00000"/>
                </a:solidFill>
              </a:rPr>
              <a:t> </a:t>
            </a:r>
            <a:endParaRPr lang="en-US" altLang="zh-CN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1428728" y="1785926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800000"/>
                </a:solidFill>
                <a:cs typeface="Arial" charset="0"/>
              </a:rPr>
              <a:t>Zee-Babu</a:t>
            </a:r>
            <a:endParaRPr lang="en-US" altLang="zh-CN" sz="240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1000100" y="4857760"/>
            <a:ext cx="33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 singly charged singlet +</a:t>
            </a:r>
          </a:p>
          <a:p>
            <a:r>
              <a:rPr lang="en-US" altLang="zh-CN" sz="2400" dirty="0" smtClean="0"/>
              <a:t>1 doubly charged singlet</a:t>
            </a:r>
            <a:endParaRPr lang="zh-CN" alt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5715008" y="1785926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800000"/>
                </a:solidFill>
                <a:cs typeface="Arial" charset="0"/>
              </a:rPr>
              <a:t>Colored Zee-Babu</a:t>
            </a:r>
            <a:endParaRPr lang="en-US" altLang="zh-CN" sz="24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429256" y="4500570"/>
            <a:ext cx="321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/>
              <a:t>Colored version of </a:t>
            </a:r>
          </a:p>
          <a:p>
            <a:pPr algn="ctr"/>
            <a:r>
              <a:rPr lang="en-US" altLang="zh-CN" sz="2400" dirty="0" smtClean="0"/>
              <a:t>Zee-Babu</a:t>
            </a:r>
            <a:endParaRPr lang="zh-CN" altLang="en-US" sz="2400" dirty="0"/>
          </a:p>
        </p:txBody>
      </p:sp>
      <p:grpSp>
        <p:nvGrpSpPr>
          <p:cNvPr id="31" name="Group 92"/>
          <p:cNvGrpSpPr>
            <a:grpSpLocks/>
          </p:cNvGrpSpPr>
          <p:nvPr/>
        </p:nvGrpSpPr>
        <p:grpSpPr bwMode="auto">
          <a:xfrm>
            <a:off x="785786" y="2500306"/>
            <a:ext cx="3709987" cy="2241550"/>
            <a:chOff x="3016" y="1434"/>
            <a:chExt cx="1996" cy="1282"/>
          </a:xfrm>
        </p:grpSpPr>
        <p:sp>
          <p:nvSpPr>
            <p:cNvPr id="32" name="Line 63"/>
            <p:cNvSpPr>
              <a:spLocks noChangeShapeType="1"/>
            </p:cNvSpPr>
            <p:nvPr/>
          </p:nvSpPr>
          <p:spPr bwMode="auto">
            <a:xfrm>
              <a:off x="3016" y="2069"/>
              <a:ext cx="19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AutoShape 64"/>
            <p:cNvSpPr>
              <a:spLocks noChangeArrowheads="1"/>
            </p:cNvSpPr>
            <p:nvPr/>
          </p:nvSpPr>
          <p:spPr bwMode="auto">
            <a:xfrm rot="16200000">
              <a:off x="3834" y="2038"/>
              <a:ext cx="60" cy="61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Arc 65"/>
            <p:cNvSpPr>
              <a:spLocks/>
            </p:cNvSpPr>
            <p:nvPr/>
          </p:nvSpPr>
          <p:spPr bwMode="auto">
            <a:xfrm rot="5400000" flipH="1" flipV="1">
              <a:off x="4079" y="1550"/>
              <a:ext cx="460" cy="590"/>
            </a:xfrm>
            <a:custGeom>
              <a:avLst/>
              <a:gdLst>
                <a:gd name="G0" fmla="+- 247 0 0"/>
                <a:gd name="G1" fmla="+- 0 0 0"/>
                <a:gd name="G2" fmla="+- 21600 0 0"/>
                <a:gd name="T0" fmla="*/ 21838 w 21838"/>
                <a:gd name="T1" fmla="*/ 617 h 21600"/>
                <a:gd name="T2" fmla="*/ 0 w 21838"/>
                <a:gd name="T3" fmla="*/ 21599 h 21600"/>
                <a:gd name="T4" fmla="*/ 247 w 218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8" h="21600" fill="none" extrusionOk="0">
                  <a:moveTo>
                    <a:pt x="21838" y="617"/>
                  </a:moveTo>
                  <a:cubicBezTo>
                    <a:pt x="21504" y="12301"/>
                    <a:pt x="11936" y="21599"/>
                    <a:pt x="247" y="21600"/>
                  </a:cubicBezTo>
                  <a:cubicBezTo>
                    <a:pt x="164" y="21600"/>
                    <a:pt x="82" y="21599"/>
                    <a:pt x="0" y="21598"/>
                  </a:cubicBezTo>
                </a:path>
                <a:path w="21838" h="21600" stroke="0" extrusionOk="0">
                  <a:moveTo>
                    <a:pt x="21838" y="617"/>
                  </a:moveTo>
                  <a:cubicBezTo>
                    <a:pt x="21504" y="12301"/>
                    <a:pt x="11936" y="21599"/>
                    <a:pt x="247" y="21600"/>
                  </a:cubicBezTo>
                  <a:cubicBezTo>
                    <a:pt x="164" y="21600"/>
                    <a:pt x="82" y="21599"/>
                    <a:pt x="0" y="21598"/>
                  </a:cubicBezTo>
                  <a:lnTo>
                    <a:pt x="247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 type="stealth" w="med" len="med"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" name="Line 66"/>
            <p:cNvSpPr>
              <a:spLocks noChangeShapeType="1"/>
            </p:cNvSpPr>
            <p:nvPr/>
          </p:nvSpPr>
          <p:spPr bwMode="auto">
            <a:xfrm>
              <a:off x="3687" y="2069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Arc 67"/>
            <p:cNvSpPr>
              <a:spLocks/>
            </p:cNvSpPr>
            <p:nvPr/>
          </p:nvSpPr>
          <p:spPr bwMode="auto">
            <a:xfrm flipH="1" flipV="1">
              <a:off x="3379" y="1615"/>
              <a:ext cx="618" cy="479"/>
            </a:xfrm>
            <a:custGeom>
              <a:avLst/>
              <a:gdLst>
                <a:gd name="G0" fmla="+- 247 0 0"/>
                <a:gd name="G1" fmla="+- 0 0 0"/>
                <a:gd name="G2" fmla="+- 21600 0 0"/>
                <a:gd name="T0" fmla="*/ 21838 w 21838"/>
                <a:gd name="T1" fmla="*/ 617 h 21600"/>
                <a:gd name="T2" fmla="*/ 0 w 21838"/>
                <a:gd name="T3" fmla="*/ 21599 h 21600"/>
                <a:gd name="T4" fmla="*/ 247 w 218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8" h="21600" fill="none" extrusionOk="0">
                  <a:moveTo>
                    <a:pt x="21838" y="617"/>
                  </a:moveTo>
                  <a:cubicBezTo>
                    <a:pt x="21504" y="12301"/>
                    <a:pt x="11936" y="21599"/>
                    <a:pt x="247" y="21600"/>
                  </a:cubicBezTo>
                  <a:cubicBezTo>
                    <a:pt x="164" y="21600"/>
                    <a:pt x="82" y="21599"/>
                    <a:pt x="0" y="21598"/>
                  </a:cubicBezTo>
                </a:path>
                <a:path w="21838" h="21600" stroke="0" extrusionOk="0">
                  <a:moveTo>
                    <a:pt x="21838" y="617"/>
                  </a:moveTo>
                  <a:cubicBezTo>
                    <a:pt x="21504" y="12301"/>
                    <a:pt x="11936" y="21599"/>
                    <a:pt x="247" y="21600"/>
                  </a:cubicBezTo>
                  <a:cubicBezTo>
                    <a:pt x="164" y="21600"/>
                    <a:pt x="82" y="21599"/>
                    <a:pt x="0" y="21598"/>
                  </a:cubicBezTo>
                  <a:lnTo>
                    <a:pt x="247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7" name="Object 69"/>
            <p:cNvGraphicFramePr>
              <a:graphicFrameLocks noChangeAspect="1"/>
            </p:cNvGraphicFramePr>
            <p:nvPr/>
          </p:nvGraphicFramePr>
          <p:xfrm>
            <a:off x="3107" y="2114"/>
            <a:ext cx="116" cy="174"/>
          </p:xfrm>
          <a:graphic>
            <a:graphicData uri="http://schemas.openxmlformats.org/presentationml/2006/ole">
              <p:oleObj spid="_x0000_s12298" name="Equation" r:id="rId3" imgW="152280" imgH="228600" progId="Equation.DSMT4">
                <p:embed/>
              </p:oleObj>
            </a:graphicData>
          </a:graphic>
        </p:graphicFrame>
        <p:graphicFrame>
          <p:nvGraphicFramePr>
            <p:cNvPr id="38" name="Object 70"/>
            <p:cNvGraphicFramePr>
              <a:graphicFrameLocks noChangeAspect="1"/>
            </p:cNvGraphicFramePr>
            <p:nvPr/>
          </p:nvGraphicFramePr>
          <p:xfrm>
            <a:off x="4785" y="2160"/>
            <a:ext cx="127" cy="185"/>
          </p:xfrm>
          <a:graphic>
            <a:graphicData uri="http://schemas.openxmlformats.org/presentationml/2006/ole">
              <p:oleObj spid="_x0000_s12299" name="Equation" r:id="rId4" imgW="164880" imgH="241200" progId="Equation.DSMT4">
                <p:embed/>
              </p:oleObj>
            </a:graphicData>
          </a:graphic>
        </p:graphicFrame>
        <p:graphicFrame>
          <p:nvGraphicFramePr>
            <p:cNvPr id="39" name="Object 71"/>
            <p:cNvGraphicFramePr>
              <a:graphicFrameLocks noChangeAspect="1"/>
            </p:cNvGraphicFramePr>
            <p:nvPr/>
          </p:nvGraphicFramePr>
          <p:xfrm>
            <a:off x="4432" y="1570"/>
            <a:ext cx="122" cy="149"/>
          </p:xfrm>
          <a:graphic>
            <a:graphicData uri="http://schemas.openxmlformats.org/presentationml/2006/ole">
              <p:oleObj spid="_x0000_s12300" name="Equation" r:id="rId5" imgW="164880" imgH="203040" progId="Equation.DSMT4">
                <p:embed/>
              </p:oleObj>
            </a:graphicData>
          </a:graphic>
        </p:graphicFrame>
        <p:graphicFrame>
          <p:nvGraphicFramePr>
            <p:cNvPr id="40" name="Object 72"/>
            <p:cNvGraphicFramePr>
              <a:graphicFrameLocks noChangeAspect="1"/>
            </p:cNvGraphicFramePr>
            <p:nvPr/>
          </p:nvGraphicFramePr>
          <p:xfrm>
            <a:off x="3969" y="1434"/>
            <a:ext cx="146" cy="158"/>
          </p:xfrm>
          <a:graphic>
            <a:graphicData uri="http://schemas.openxmlformats.org/presentationml/2006/ole">
              <p:oleObj spid="_x0000_s12301" name="Equation" r:id="rId6" imgW="152280" imgH="164880" progId="Equation.DSMT4">
                <p:embed/>
              </p:oleObj>
            </a:graphicData>
          </a:graphic>
        </p:graphicFrame>
        <p:sp>
          <p:nvSpPr>
            <p:cNvPr id="41" name="Line 73"/>
            <p:cNvSpPr>
              <a:spLocks noChangeShapeType="1"/>
            </p:cNvSpPr>
            <p:nvPr/>
          </p:nvSpPr>
          <p:spPr bwMode="auto">
            <a:xfrm>
              <a:off x="4332" y="2069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Line 74"/>
            <p:cNvSpPr>
              <a:spLocks noChangeShapeType="1"/>
            </p:cNvSpPr>
            <p:nvPr/>
          </p:nvSpPr>
          <p:spPr bwMode="auto">
            <a:xfrm flipV="1">
              <a:off x="4014" y="1615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 type="stealth" w="med" len="med"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AutoShape 75"/>
            <p:cNvSpPr>
              <a:spLocks noChangeArrowheads="1"/>
            </p:cNvSpPr>
            <p:nvPr/>
          </p:nvSpPr>
          <p:spPr bwMode="auto">
            <a:xfrm rot="5400000">
              <a:off x="4150" y="2044"/>
              <a:ext cx="60" cy="59"/>
            </a:xfrm>
            <a:prstGeom prst="triangle">
              <a:avLst>
                <a:gd name="adj" fmla="val 38333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AutoShape 76"/>
            <p:cNvSpPr>
              <a:spLocks noChangeArrowheads="1"/>
            </p:cNvSpPr>
            <p:nvPr/>
          </p:nvSpPr>
          <p:spPr bwMode="auto">
            <a:xfrm rot="5400000">
              <a:off x="4433" y="2049"/>
              <a:ext cx="60" cy="59"/>
            </a:xfrm>
            <a:prstGeom prst="triangle">
              <a:avLst>
                <a:gd name="adj" fmla="val 38333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AutoShape 77"/>
            <p:cNvSpPr>
              <a:spLocks noChangeArrowheads="1"/>
            </p:cNvSpPr>
            <p:nvPr/>
          </p:nvSpPr>
          <p:spPr bwMode="auto">
            <a:xfrm rot="16200000">
              <a:off x="3501" y="2038"/>
              <a:ext cx="60" cy="61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AutoShape 78"/>
            <p:cNvSpPr>
              <a:spLocks noChangeArrowheads="1"/>
            </p:cNvSpPr>
            <p:nvPr/>
          </p:nvSpPr>
          <p:spPr bwMode="auto">
            <a:xfrm rot="16200000">
              <a:off x="4801" y="2038"/>
              <a:ext cx="60" cy="61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AutoShape 79"/>
            <p:cNvSpPr>
              <a:spLocks noChangeArrowheads="1"/>
            </p:cNvSpPr>
            <p:nvPr/>
          </p:nvSpPr>
          <p:spPr bwMode="auto">
            <a:xfrm rot="5400000">
              <a:off x="3153" y="2050"/>
              <a:ext cx="60" cy="59"/>
            </a:xfrm>
            <a:prstGeom prst="triangle">
              <a:avLst>
                <a:gd name="adj" fmla="val 38333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8" name="Object 80"/>
            <p:cNvGraphicFramePr>
              <a:graphicFrameLocks noChangeAspect="1"/>
            </p:cNvGraphicFramePr>
            <p:nvPr/>
          </p:nvGraphicFramePr>
          <p:xfrm>
            <a:off x="3479" y="1570"/>
            <a:ext cx="122" cy="149"/>
          </p:xfrm>
          <a:graphic>
            <a:graphicData uri="http://schemas.openxmlformats.org/presentationml/2006/ole">
              <p:oleObj spid="_x0000_s12302" name="Equation" r:id="rId7" imgW="164880" imgH="203040" progId="Equation.DSMT4">
                <p:embed/>
              </p:oleObj>
            </a:graphicData>
          </a:graphic>
        </p:graphicFrame>
        <p:graphicFrame>
          <p:nvGraphicFramePr>
            <p:cNvPr id="49" name="Object 81"/>
            <p:cNvGraphicFramePr>
              <a:graphicFrameLocks noChangeAspect="1"/>
            </p:cNvGraphicFramePr>
            <p:nvPr/>
          </p:nvGraphicFramePr>
          <p:xfrm>
            <a:off x="3996" y="1758"/>
            <a:ext cx="263" cy="178"/>
          </p:xfrm>
          <a:graphic>
            <a:graphicData uri="http://schemas.openxmlformats.org/presentationml/2006/ole">
              <p:oleObj spid="_x0000_s12303" name="Equation" r:id="rId8" imgW="279360" imgH="190440" progId="Equation.DSMT4">
                <p:embed/>
              </p:oleObj>
            </a:graphicData>
          </a:graphic>
        </p:graphicFrame>
        <p:graphicFrame>
          <p:nvGraphicFramePr>
            <p:cNvPr id="50" name="Object 90"/>
            <p:cNvGraphicFramePr>
              <a:graphicFrameLocks noChangeAspect="1"/>
            </p:cNvGraphicFramePr>
            <p:nvPr/>
          </p:nvGraphicFramePr>
          <p:xfrm>
            <a:off x="4199" y="2502"/>
            <a:ext cx="223" cy="193"/>
          </p:xfrm>
          <a:graphic>
            <a:graphicData uri="http://schemas.openxmlformats.org/presentationml/2006/ole">
              <p:oleObj spid="_x0000_s12304" name="Equation" r:id="rId9" imgW="291960" imgH="253800" progId="Equation.DSMT4">
                <p:embed/>
              </p:oleObj>
            </a:graphicData>
          </a:graphic>
        </p:graphicFrame>
        <p:graphicFrame>
          <p:nvGraphicFramePr>
            <p:cNvPr id="51" name="Object 91"/>
            <p:cNvGraphicFramePr>
              <a:graphicFrameLocks noChangeAspect="1"/>
            </p:cNvGraphicFramePr>
            <p:nvPr/>
          </p:nvGraphicFramePr>
          <p:xfrm>
            <a:off x="3560" y="2523"/>
            <a:ext cx="224" cy="193"/>
          </p:xfrm>
          <a:graphic>
            <a:graphicData uri="http://schemas.openxmlformats.org/presentationml/2006/ole">
              <p:oleObj spid="_x0000_s12305" name="Equation" r:id="rId10" imgW="291960" imgH="253800" progId="Equation.DSMT4">
                <p:embed/>
              </p:oleObj>
            </a:graphicData>
          </a:graphic>
        </p:graphicFrame>
      </p:grpSp>
      <p:sp>
        <p:nvSpPr>
          <p:cNvPr id="52" name="TextBox 51"/>
          <p:cNvSpPr txBox="1"/>
          <p:nvPr/>
        </p:nvSpPr>
        <p:spPr>
          <a:xfrm>
            <a:off x="1357290" y="5857892"/>
            <a:ext cx="28598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Cheng &amp; Li, 1980; Zee, 1985;</a:t>
            </a:r>
          </a:p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Babu, 1988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2306" name="Picture 1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929190" y="2428867"/>
            <a:ext cx="4071966" cy="1675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" name="TextBox 53"/>
          <p:cNvSpPr txBox="1"/>
          <p:nvPr/>
        </p:nvSpPr>
        <p:spPr>
          <a:xfrm>
            <a:off x="6072198" y="5500702"/>
            <a:ext cx="1873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Kohda, et al, 2012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17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571604" y="571480"/>
            <a:ext cx="607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Possible Origin: Loop-Induced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786" y="1285860"/>
            <a:ext cx="8001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zh-CN" sz="2400" dirty="0" smtClean="0"/>
              <a:t> Three-Loop:</a:t>
            </a:r>
            <a:r>
              <a:rPr lang="en-US" altLang="zh-CN" sz="2400" dirty="0" smtClean="0">
                <a:solidFill>
                  <a:srgbClr val="C00000"/>
                </a:solidFill>
              </a:rPr>
              <a:t> </a:t>
            </a:r>
            <a:endParaRPr lang="en-US" altLang="zh-CN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1428728" y="1785926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800000"/>
                </a:solidFill>
                <a:cs typeface="Arial" charset="0"/>
              </a:rPr>
              <a:t>Krauss, et al, 2003</a:t>
            </a:r>
            <a:endParaRPr lang="en-US" altLang="zh-CN" sz="24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5715008" y="1785926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800000"/>
                </a:solidFill>
                <a:cs typeface="Arial" charset="0"/>
              </a:rPr>
              <a:t>Aoki, et al, 2009</a:t>
            </a:r>
            <a:endParaRPr lang="en-US" altLang="zh-CN" sz="24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429256" y="4500570"/>
            <a:ext cx="32147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/>
              <a:t>2 Higgs doublets +</a:t>
            </a:r>
          </a:p>
          <a:p>
            <a:pPr algn="ctr"/>
            <a:r>
              <a:rPr lang="en-US" altLang="zh-CN" sz="2400" dirty="0" smtClean="0"/>
              <a:t>1 charged singlet +</a:t>
            </a:r>
          </a:p>
          <a:p>
            <a:pPr algn="ctr"/>
            <a:r>
              <a:rPr lang="en-US" altLang="zh-CN" sz="2400" dirty="0" smtClean="0"/>
              <a:t>1 real scalar singlet +</a:t>
            </a:r>
          </a:p>
          <a:p>
            <a:pPr algn="ctr"/>
            <a:r>
              <a:rPr lang="en-US" altLang="zh-CN" sz="2400" dirty="0" smtClean="0"/>
              <a:t>2 RH neutrinos</a:t>
            </a:r>
          </a:p>
        </p:txBody>
      </p:sp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571744"/>
            <a:ext cx="3857652" cy="1376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" name="TextBox 52"/>
          <p:cNvSpPr txBox="1"/>
          <p:nvPr/>
        </p:nvSpPr>
        <p:spPr>
          <a:xfrm>
            <a:off x="1500166" y="4357694"/>
            <a:ext cx="2571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2 Higgs doublets +</a:t>
            </a:r>
          </a:p>
          <a:p>
            <a:r>
              <a:rPr lang="en-US" altLang="zh-CN" sz="2400" dirty="0" smtClean="0"/>
              <a:t>1 charged singlet + 3 RH neutrinos</a:t>
            </a:r>
            <a:endParaRPr lang="zh-CN" altLang="en-US" sz="2400" dirty="0"/>
          </a:p>
        </p:txBody>
      </p:sp>
      <p:sp>
        <p:nvSpPr>
          <p:cNvPr id="55" name="TextBox 54"/>
          <p:cNvSpPr txBox="1"/>
          <p:nvPr/>
        </p:nvSpPr>
        <p:spPr>
          <a:xfrm>
            <a:off x="1643042" y="5572140"/>
            <a:ext cx="19480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Krauss, et al, 2003;</a:t>
            </a:r>
          </a:p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Cheung &amp; Seto,04;</a:t>
            </a:r>
          </a:p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Chen, et al, 2014 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4567" y="2214554"/>
            <a:ext cx="4379433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Class of Models:EFT Viewpoint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786" y="1285860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Effective Operator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71868" y="1357298"/>
            <a:ext cx="548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C.-Q. Geng, DH, L.-H. Tsai, Q. Wang JHEP 1508(2015) 141</a:t>
            </a:r>
          </a:p>
        </p:txBody>
      </p:sp>
      <p:sp>
        <p:nvSpPr>
          <p:cNvPr id="22" name="下箭头 21"/>
          <p:cNvSpPr/>
          <p:nvPr/>
        </p:nvSpPr>
        <p:spPr>
          <a:xfrm>
            <a:off x="4143372" y="2500306"/>
            <a:ext cx="642942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5000628" y="2571744"/>
            <a:ext cx="1834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EW  Breaking</a:t>
            </a:r>
            <a:endParaRPr lang="zh-CN" altLang="en-US" sz="2400" dirty="0"/>
          </a:p>
        </p:txBody>
      </p:sp>
      <p:sp>
        <p:nvSpPr>
          <p:cNvPr id="27" name="下箭头 26"/>
          <p:cNvSpPr/>
          <p:nvPr/>
        </p:nvSpPr>
        <p:spPr>
          <a:xfrm>
            <a:off x="4143372" y="4143380"/>
            <a:ext cx="642942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6500826" y="5214950"/>
            <a:ext cx="2428892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0000"/>
                </a:solidFill>
                <a:cs typeface="Times New Roman" pitchFamily="18" charset="0"/>
              </a:rPr>
              <a:t>totally </a:t>
            </a:r>
            <a:r>
              <a:rPr lang="en-US" altLang="zh-CN" sz="2400" dirty="0" smtClean="0">
                <a:cs typeface="Times New Roman" pitchFamily="18" charset="0"/>
              </a:rPr>
              <a:t>determine (m</a:t>
            </a:r>
            <a:r>
              <a:rPr lang="el-GR" altLang="zh-CN" sz="2400" i="1" baseline="-25000" dirty="0" smtClean="0">
                <a:latin typeface="Cambria Math"/>
                <a:ea typeface="Cambria Math"/>
                <a:cs typeface="Times New Roman" pitchFamily="18" charset="0"/>
              </a:rPr>
              <a:t>ν</a:t>
            </a:r>
            <a:r>
              <a:rPr lang="en-US" altLang="zh-CN" sz="2400" dirty="0" smtClean="0">
                <a:ea typeface="Cambria Math"/>
                <a:cs typeface="Times New Roman" pitchFamily="18" charset="0"/>
              </a:rPr>
              <a:t>)</a:t>
            </a:r>
            <a:r>
              <a:rPr lang="en-US" altLang="zh-CN" sz="2400" i="1" baseline="-25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ab</a:t>
            </a:r>
            <a:r>
              <a:rPr lang="en-US" altLang="zh-CN" sz="24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 </a:t>
            </a:r>
            <a:endParaRPr lang="zh-CN" alt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785926"/>
            <a:ext cx="421601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3286124"/>
            <a:ext cx="3929090" cy="76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3786190"/>
            <a:ext cx="2571768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7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00166" y="5286388"/>
            <a:ext cx="494210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椭圆 28"/>
          <p:cNvSpPr/>
          <p:nvPr/>
        </p:nvSpPr>
        <p:spPr>
          <a:xfrm>
            <a:off x="4071934" y="5214950"/>
            <a:ext cx="2357454" cy="928694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EFT: Neutrino Masses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2214554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Now assume 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altLang="zh-CN" sz="2400" dirty="0" smtClean="0"/>
              <a:t> are of </a:t>
            </a:r>
            <a:r>
              <a:rPr lang="en-US" altLang="zh-CN" sz="2400" dirty="0" smtClean="0">
                <a:solidFill>
                  <a:srgbClr val="0070C0"/>
                </a:solidFill>
              </a:rPr>
              <a:t>similar order</a:t>
            </a:r>
            <a:r>
              <a:rPr lang="en-US" altLang="zh-CN" sz="2400" dirty="0" smtClean="0"/>
              <a:t>, and notice the mass hierarchy in </a:t>
            </a:r>
            <a:r>
              <a:rPr lang="en-US" altLang="zh-CN" sz="2400" dirty="0" smtClean="0">
                <a:solidFill>
                  <a:srgbClr val="00B050"/>
                </a:solidFill>
              </a:rPr>
              <a:t>charged leptons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7224" y="3500438"/>
            <a:ext cx="3431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Generically, it is expected:</a:t>
            </a:r>
            <a:endParaRPr lang="zh-CN" altLang="en-US" sz="2400" dirty="0"/>
          </a:p>
        </p:txBody>
      </p:sp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3373438" y="3873500"/>
          <a:ext cx="1968500" cy="593725"/>
        </p:xfrm>
        <a:graphic>
          <a:graphicData uri="http://schemas.openxmlformats.org/presentationml/2006/ole">
            <p:oleObj spid="_x0000_s18435" name="Equation" r:id="rId3" imgW="787320" imgH="241200" progId="Equation.DSMT4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14348" y="4714884"/>
            <a:ext cx="8001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Approximation: </a:t>
            </a:r>
            <a:endParaRPr lang="en-US" altLang="zh-CN" sz="2400" dirty="0" smtClean="0">
              <a:solidFill>
                <a:srgbClr val="00B050"/>
              </a:solidFill>
            </a:endParaRPr>
          </a:p>
        </p:txBody>
      </p:sp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3119438" y="2928938"/>
          <a:ext cx="2254250" cy="593725"/>
        </p:xfrm>
        <a:graphic>
          <a:graphicData uri="http://schemas.openxmlformats.org/presentationml/2006/ole">
            <p:oleObj spid="_x0000_s18437" name="Equation" r:id="rId4" imgW="901440" imgH="241200" progId="Equation.DSMT4">
              <p:embed/>
            </p:oleObj>
          </a:graphicData>
        </a:graphic>
      </p:graphicFrame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14480" y="1285860"/>
            <a:ext cx="5436318" cy="785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4643446"/>
            <a:ext cx="1500198" cy="57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右箭头 12"/>
          <p:cNvSpPr/>
          <p:nvPr/>
        </p:nvSpPr>
        <p:spPr>
          <a:xfrm>
            <a:off x="1643042" y="5500702"/>
            <a:ext cx="714380" cy="4722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2857488" y="5357826"/>
            <a:ext cx="285752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Normal Hierarchy</a:t>
            </a:r>
            <a:endParaRPr lang="zh-CN" alt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86446" y="5357826"/>
            <a:ext cx="3357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S. Pascoli, S.T. Petcov </a:t>
            </a:r>
          </a:p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and </a:t>
            </a:r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L</a:t>
            </a:r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Wolfenstein</a:t>
            </a:r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,  2002</a:t>
            </a:r>
          </a:p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PDG, 2014</a:t>
            </a:r>
            <a:endParaRPr lang="en-US" altLang="zh-CN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EFT: Neutrino Masses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1214422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With the standard parametrization of the </a:t>
            </a:r>
            <a:r>
              <a:rPr lang="en-US" altLang="zh-CN" sz="2400" dirty="0" smtClean="0">
                <a:solidFill>
                  <a:srgbClr val="0070C0"/>
                </a:solidFill>
              </a:rPr>
              <a:t>PMNS matrix</a:t>
            </a:r>
            <a:r>
              <a:rPr lang="en-US" altLang="zh-CN" sz="2400" dirty="0" smtClean="0"/>
              <a:t>, the </a:t>
            </a:r>
            <a:r>
              <a:rPr lang="en-US" altLang="zh-CN" sz="2400" dirty="0" smtClean="0"/>
              <a:t>constraint </a:t>
            </a:r>
            <a:r>
              <a:rPr lang="en-US" altLang="zh-CN" sz="2400" dirty="0" smtClean="0"/>
              <a:t>can be transformed to   </a:t>
            </a:r>
            <a:endParaRPr lang="en-US" altLang="zh-CN" sz="2400" dirty="0" smtClean="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7224" y="2643182"/>
            <a:ext cx="977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where</a:t>
            </a:r>
            <a:endParaRPr lang="zh-CN" altLang="en-US" sz="2400" dirty="0"/>
          </a:p>
        </p:txBody>
      </p:sp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143116"/>
            <a:ext cx="658420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2714620"/>
            <a:ext cx="1500198" cy="36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214686"/>
            <a:ext cx="84201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3500430" y="2714620"/>
            <a:ext cx="5104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C.-Q. Geng, DH and L.-H. Tsai, EPJC 75 (2015) 11, 557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EFT: Neutrino Masses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1214422"/>
            <a:ext cx="8001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For the CP conserving case, we can have </a:t>
            </a:r>
            <a:r>
              <a:rPr lang="en-US" altLang="zh-CN" sz="2400" dirty="0" smtClean="0">
                <a:solidFill>
                  <a:srgbClr val="FF0000"/>
                </a:solidFill>
              </a:rPr>
              <a:t>four</a:t>
            </a:r>
            <a:r>
              <a:rPr lang="en-US" altLang="zh-CN" sz="2400" dirty="0" smtClean="0"/>
              <a:t> solutions   </a:t>
            </a:r>
            <a:endParaRPr lang="en-US" altLang="zh-CN" sz="2400" dirty="0" smtClean="0">
              <a:solidFill>
                <a:srgbClr val="00B050"/>
              </a:solidFill>
            </a:endParaRP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143116"/>
            <a:ext cx="4857784" cy="397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643050"/>
            <a:ext cx="142876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2357430"/>
            <a:ext cx="1143008" cy="471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3357562"/>
            <a:ext cx="1229975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59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388" y="4357694"/>
            <a:ext cx="1143008" cy="405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59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29388" y="5286388"/>
            <a:ext cx="1143008" cy="399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22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EFT: </a:t>
            </a:r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mbria Math"/>
              </a:rPr>
              <a:t>0</a:t>
            </a:r>
            <a:r>
              <a:rPr lang="el-GR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 Math"/>
                <a:ea typeface="Cambria Math"/>
              </a:rPr>
              <a:t>νββ</a:t>
            </a:r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 Math"/>
                <a:ea typeface="Cambria Math"/>
              </a:rPr>
              <a:t> </a:t>
            </a:r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Decay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786" y="1285860"/>
            <a:ext cx="77867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Note that                               </a:t>
            </a:r>
          </a:p>
          <a:p>
            <a:pPr>
              <a:buFont typeface="Wingdings" pitchFamily="2" charset="2"/>
              <a:buChar char="Ø"/>
            </a:pPr>
            <a:endParaRPr lang="en-US" altLang="zh-CN" sz="2400" dirty="0" smtClean="0"/>
          </a:p>
          <a:p>
            <a:pPr>
              <a:buFont typeface="Wingdings" pitchFamily="2" charset="2"/>
              <a:buChar char="Ø"/>
            </a:pPr>
            <a:endParaRPr lang="en-US" altLang="zh-CN" sz="2400" dirty="0" smtClean="0"/>
          </a:p>
          <a:p>
            <a:r>
              <a:rPr lang="en-US" altLang="zh-CN" sz="2400" dirty="0" smtClean="0"/>
              <a:t>breaks the </a:t>
            </a:r>
            <a:r>
              <a:rPr lang="en-US" altLang="zh-CN" sz="2400" dirty="0" smtClean="0">
                <a:solidFill>
                  <a:srgbClr val="0070C0"/>
                </a:solidFill>
              </a:rPr>
              <a:t>lepton number U(1) symmetry </a:t>
            </a:r>
            <a:r>
              <a:rPr lang="en-US" altLang="zh-CN" sz="2400" dirty="0" smtClean="0"/>
              <a:t>by 2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348" y="2928934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>
                <a:ea typeface="Cambria Math"/>
              </a:rPr>
              <a:t> Traditional smoking gun for LNV is </a:t>
            </a:r>
            <a:r>
              <a:rPr lang="en-US" altLang="zh-CN" sz="2400" dirty="0" smtClean="0">
                <a:solidFill>
                  <a:srgbClr val="00B050"/>
                </a:solidFill>
                <a:ea typeface="Cambria Math"/>
              </a:rPr>
              <a:t>neutrinoless double beta </a:t>
            </a:r>
            <a:r>
              <a:rPr lang="en-US" altLang="zh-CN" sz="2400" dirty="0" smtClean="0">
                <a:ea typeface="Cambria Math"/>
              </a:rPr>
              <a:t>(0</a:t>
            </a:r>
            <a:r>
              <a:rPr lang="el-GR" altLang="zh-CN" sz="2400" dirty="0" smtClean="0">
                <a:latin typeface="Cambria Math"/>
                <a:ea typeface="Cambria Math"/>
              </a:rPr>
              <a:t>νββ</a:t>
            </a:r>
            <a:r>
              <a:rPr lang="en-US" altLang="zh-CN" sz="2400" dirty="0" smtClean="0">
                <a:ea typeface="Cambria Math"/>
              </a:rPr>
              <a:t>) decay.   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3857628"/>
            <a:ext cx="4320119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1643050"/>
            <a:ext cx="421601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23</a:t>
            </a:fld>
            <a:endParaRPr lang="zh-CN" alt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643182"/>
            <a:ext cx="3335049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EFT: </a:t>
            </a:r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mbria Math"/>
              </a:rPr>
              <a:t>0</a:t>
            </a:r>
            <a:r>
              <a:rPr lang="el-GR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 Math"/>
                <a:ea typeface="Cambria Math"/>
              </a:rPr>
              <a:t>νββ</a:t>
            </a:r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 Math"/>
                <a:ea typeface="Cambria Math"/>
              </a:rPr>
              <a:t> </a:t>
            </a:r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Decay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86" y="1285860"/>
            <a:ext cx="814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Usually, one has the </a:t>
            </a:r>
            <a:r>
              <a:rPr lang="en-US" altLang="zh-CN" sz="2400" dirty="0" smtClean="0">
                <a:solidFill>
                  <a:srgbClr val="00B050"/>
                </a:solidFill>
              </a:rPr>
              <a:t>Majorana-mass insertion</a:t>
            </a:r>
            <a:r>
              <a:rPr lang="en-US" altLang="zh-CN" sz="2400" dirty="0" smtClean="0"/>
              <a:t>  contribution. But       can induce another mode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7290" y="2143116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800000"/>
                </a:solidFill>
                <a:cs typeface="Arial" charset="0"/>
              </a:rPr>
              <a:t>Mass-Insertion</a:t>
            </a:r>
            <a:endParaRPr lang="en-US" altLang="zh-CN" sz="2400" dirty="0" smtClean="0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654175" y="4857750"/>
          <a:ext cx="1978025" cy="1071563"/>
        </p:xfrm>
        <a:graphic>
          <a:graphicData uri="http://schemas.openxmlformats.org/presentationml/2006/ole">
            <p:oleObj spid="_x0000_s22532" name="Equation" r:id="rId4" imgW="914400" imgH="495000" progId="Equation.DSMT4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072066" y="2143116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800000"/>
                </a:solidFill>
                <a:cs typeface="Arial" charset="0"/>
              </a:rPr>
              <a:t>O</a:t>
            </a:r>
            <a:r>
              <a:rPr lang="en-US" altLang="zh-CN" sz="2400" baseline="-25000" dirty="0" smtClean="0">
                <a:solidFill>
                  <a:srgbClr val="800000"/>
                </a:solidFill>
                <a:cs typeface="Arial" charset="0"/>
              </a:rPr>
              <a:t>7</a:t>
            </a:r>
            <a:r>
              <a:rPr lang="en-US" altLang="zh-CN" sz="2400" dirty="0" smtClean="0">
                <a:solidFill>
                  <a:srgbClr val="800000"/>
                </a:solidFill>
                <a:cs typeface="Arial" charset="0"/>
              </a:rPr>
              <a:t>-Insertion</a:t>
            </a:r>
            <a:endParaRPr lang="en-US" altLang="zh-CN" sz="2400" dirty="0" smtClean="0"/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1357290" y="1714488"/>
          <a:ext cx="357190" cy="451505"/>
        </p:xfrm>
        <a:graphic>
          <a:graphicData uri="http://schemas.openxmlformats.org/presentationml/2006/ole">
            <p:oleObj spid="_x0000_s22534" name="Equation" r:id="rId5" imgW="190440" imgH="228600" progId="Equation.DSMT4">
              <p:embed/>
            </p:oleObj>
          </a:graphicData>
        </a:graphic>
      </p:graphicFrame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4797425" y="4902200"/>
          <a:ext cx="3214688" cy="1042988"/>
        </p:xfrm>
        <a:graphic>
          <a:graphicData uri="http://schemas.openxmlformats.org/presentationml/2006/ole">
            <p:oleObj spid="_x0000_s22535" name="Equation" r:id="rId6" imgW="1485720" imgH="482400" progId="Equation.DSMT4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000100" y="5857892"/>
            <a:ext cx="6569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&gt; ~100 </a:t>
            </a:r>
            <a:r>
              <a:rPr lang="en-US" altLang="zh-CN" sz="2400" dirty="0" smtClean="0"/>
              <a:t>MeV: typical </a:t>
            </a:r>
            <a:r>
              <a:rPr lang="en-US" altLang="zh-CN" sz="2400" dirty="0" smtClean="0">
                <a:solidFill>
                  <a:srgbClr val="00B050"/>
                </a:solidFill>
              </a:rPr>
              <a:t>momentum transfer </a:t>
            </a:r>
            <a:r>
              <a:rPr lang="en-US" altLang="zh-CN" sz="2400" dirty="0" smtClean="0"/>
              <a:t>in exp. </a:t>
            </a:r>
            <a:endParaRPr lang="zh-CN" altLang="en-US" sz="2400" dirty="0"/>
          </a:p>
        </p:txBody>
      </p:sp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86313" y="2571744"/>
            <a:ext cx="3214711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24</a:t>
            </a:fld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EFT: </a:t>
            </a:r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mbria Math"/>
              </a:rPr>
              <a:t>0</a:t>
            </a:r>
            <a:r>
              <a:rPr lang="el-GR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 Math"/>
                <a:ea typeface="Cambria Math"/>
              </a:rPr>
              <a:t>νββ</a:t>
            </a:r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 Math"/>
                <a:ea typeface="Cambria Math"/>
              </a:rPr>
              <a:t> </a:t>
            </a:r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Decay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86" y="1285860"/>
            <a:ext cx="814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The neutrino mass can be estimated with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2976" y="3000372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800000"/>
                </a:solidFill>
                <a:cs typeface="Arial" charset="0"/>
              </a:rPr>
              <a:t>Mass-Insertion </a:t>
            </a:r>
            <a:endParaRPr lang="en-US" altLang="zh-CN" sz="2400" dirty="0" smtClean="0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319088" y="3487738"/>
          <a:ext cx="4535487" cy="1098550"/>
        </p:xfrm>
        <a:graphic>
          <a:graphicData uri="http://schemas.openxmlformats.org/presentationml/2006/ole">
            <p:oleObj spid="_x0000_s23554" name="Equation" r:id="rId3" imgW="2095200" imgH="507960" progId="Equation.DSMT4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29256" y="3000372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800000"/>
                </a:solidFill>
                <a:cs typeface="Arial" charset="0"/>
              </a:rPr>
              <a:t>O7-Insertion</a:t>
            </a:r>
            <a:endParaRPr lang="en-US" altLang="zh-CN" sz="24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6286512" y="5000636"/>
            <a:ext cx="2058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&gt; ~100 </a:t>
            </a:r>
            <a:r>
              <a:rPr lang="en-US" altLang="zh-CN" sz="2400" dirty="0" smtClean="0"/>
              <a:t>MeV</a:t>
            </a:r>
            <a:endParaRPr lang="zh-CN" altLang="en-US" sz="2400" dirty="0"/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6396038" y="1357313"/>
          <a:ext cx="319102" cy="403359"/>
        </p:xfrm>
        <a:graphic>
          <a:graphicData uri="http://schemas.openxmlformats.org/presentationml/2006/ole">
            <p:oleObj spid="_x0000_s23557" name="Equation" r:id="rId4" imgW="190440" imgH="228600" progId="Equation.DSMT4">
              <p:embed/>
            </p:oleObj>
          </a:graphicData>
        </a:graphic>
      </p:graphicFrame>
      <p:graphicFrame>
        <p:nvGraphicFramePr>
          <p:cNvPr id="23558" name="Object 4"/>
          <p:cNvGraphicFramePr>
            <a:graphicFrameLocks noChangeAspect="1"/>
          </p:cNvGraphicFramePr>
          <p:nvPr/>
        </p:nvGraphicFramePr>
        <p:xfrm>
          <a:off x="2347913" y="1816100"/>
          <a:ext cx="3679825" cy="1044575"/>
        </p:xfrm>
        <a:graphic>
          <a:graphicData uri="http://schemas.openxmlformats.org/presentationml/2006/ole">
            <p:oleObj spid="_x0000_s23558" name="Equation" r:id="rId5" imgW="1701720" imgH="482400" progId="Equation.DSMT4">
              <p:embed/>
            </p:oleObj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1628775" y="4714875"/>
          <a:ext cx="3106738" cy="1014413"/>
        </p:xfrm>
        <a:graphic>
          <a:graphicData uri="http://schemas.openxmlformats.org/presentationml/2006/ole">
            <p:oleObj spid="_x0000_s23559" name="Equation" r:id="rId6" imgW="1434960" imgH="469800" progId="Equation.DSMT4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286380" y="5000636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cs typeface="Arial" charset="0"/>
              </a:rPr>
              <a:t>with</a:t>
            </a:r>
            <a:endParaRPr lang="en-US" altLang="zh-CN" sz="24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642910" y="5929330"/>
            <a:ext cx="8501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In this class of models, </a:t>
            </a:r>
            <a:r>
              <a:rPr lang="en-US" altLang="zh-CN" sz="2400" dirty="0" smtClean="0">
                <a:ea typeface="Cambria Math"/>
              </a:rPr>
              <a:t>0</a:t>
            </a:r>
            <a:r>
              <a:rPr lang="el-GR" altLang="zh-CN" sz="2400" dirty="0" smtClean="0">
                <a:latin typeface="Cambria Math"/>
                <a:ea typeface="Cambria Math"/>
              </a:rPr>
              <a:t>νββ</a:t>
            </a:r>
            <a:r>
              <a:rPr lang="en-US" altLang="zh-CN" sz="2400" dirty="0" smtClean="0">
                <a:ea typeface="Cambria Math"/>
              </a:rPr>
              <a:t> decays are dominated by </a:t>
            </a:r>
            <a:r>
              <a:rPr lang="en-US" altLang="zh-CN" sz="2400" dirty="0" smtClean="0">
                <a:solidFill>
                  <a:srgbClr val="FF0000"/>
                </a:solidFill>
                <a:ea typeface="Cambria Math"/>
              </a:rPr>
              <a:t>O7</a:t>
            </a:r>
            <a:r>
              <a:rPr lang="en-US" altLang="zh-CN" sz="2400" dirty="0" smtClean="0">
                <a:ea typeface="Cambria Math"/>
              </a:rPr>
              <a:t> mode</a:t>
            </a:r>
            <a:endParaRPr lang="en-US" altLang="zh-CN" sz="2400" dirty="0" smtClean="0"/>
          </a:p>
        </p:txBody>
      </p:sp>
      <p:graphicFrame>
        <p:nvGraphicFramePr>
          <p:cNvPr id="23560" name="Object 8"/>
          <p:cNvGraphicFramePr>
            <a:graphicFrameLocks noChangeAspect="1"/>
          </p:cNvGraphicFramePr>
          <p:nvPr/>
        </p:nvGraphicFramePr>
        <p:xfrm>
          <a:off x="5072066" y="3571876"/>
          <a:ext cx="3214688" cy="1042988"/>
        </p:xfrm>
        <a:graphic>
          <a:graphicData uri="http://schemas.openxmlformats.org/presentationml/2006/ole">
            <p:oleObj spid="_x0000_s23560" name="Equation" r:id="rId7" imgW="1485720" imgH="482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25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Model with Dark Matter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1285860"/>
            <a:ext cx="82868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</a:t>
            </a:r>
            <a:r>
              <a:rPr lang="en-US" altLang="zh-CN" sz="2400" dirty="0" smtClean="0">
                <a:solidFill>
                  <a:srgbClr val="FF0000"/>
                </a:solidFill>
              </a:rPr>
              <a:t>General Idea</a:t>
            </a:r>
            <a:r>
              <a:rPr lang="en-US" altLang="zh-CN" sz="2400" dirty="0" smtClean="0"/>
              <a:t>:  </a:t>
            </a:r>
            <a:r>
              <a:rPr lang="en-US" altLang="zh-CN" sz="2400" dirty="0" smtClean="0"/>
              <a:t>expanding 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2400" dirty="0" smtClean="0"/>
              <a:t> with </a:t>
            </a:r>
            <a:r>
              <a:rPr lang="en-US" altLang="zh-CN" sz="2400" dirty="0" smtClean="0">
                <a:solidFill>
                  <a:srgbClr val="0070C0"/>
                </a:solidFill>
              </a:rPr>
              <a:t>an one-loop </a:t>
            </a:r>
            <a:r>
              <a:rPr lang="en-US" altLang="zh-CN" sz="2400" dirty="0" smtClean="0">
                <a:solidFill>
                  <a:srgbClr val="0070C0"/>
                </a:solidFill>
              </a:rPr>
              <a:t>diagram</a:t>
            </a:r>
            <a:endParaRPr lang="en-US" altLang="zh-CN" sz="2400" dirty="0" smtClean="0"/>
          </a:p>
          <a:p>
            <a:pPr>
              <a:buFont typeface="Wingdings" pitchFamily="2" charset="2"/>
              <a:buChar char="Ø"/>
            </a:pPr>
            <a:endParaRPr lang="en-US" altLang="zh-CN" sz="2400" dirty="0" smtClean="0"/>
          </a:p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New Particle Content: </a:t>
            </a:r>
            <a:endParaRPr lang="zh-CN" alt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500430" y="2428868"/>
            <a:ext cx="548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C.-Q. Geng, DH, L.-H. Tsai, Q. Wang JHEP 1508(2015) 141</a:t>
            </a: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857496"/>
            <a:ext cx="365937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643578"/>
            <a:ext cx="82105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500034" y="5000636"/>
            <a:ext cx="3006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Relevant Lagrangian</a:t>
            </a:r>
            <a:endParaRPr lang="zh-CN" altLang="en-US" sz="2400" dirty="0"/>
          </a:p>
        </p:txBody>
      </p:sp>
      <p:sp>
        <p:nvSpPr>
          <p:cNvPr id="10" name="圆角矩形 9"/>
          <p:cNvSpPr/>
          <p:nvPr/>
        </p:nvSpPr>
        <p:spPr>
          <a:xfrm>
            <a:off x="6000760" y="4643446"/>
            <a:ext cx="2714644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Break Lepton Number by 2 units</a:t>
            </a:r>
            <a:endParaRPr lang="zh-CN" altLang="en-US" sz="2000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1357290" y="6215082"/>
            <a:ext cx="6929486" cy="1588"/>
          </a:xfrm>
          <a:prstGeom prst="line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Importance of </a:t>
            </a:r>
            <a:r>
              <a:rPr lang="en-US" altLang="zh-CN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zh-CN" sz="3600" i="1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symmetry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0034" y="2071678"/>
            <a:ext cx="8429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Note that the introduction of </a:t>
            </a:r>
            <a:r>
              <a:rPr lang="en-US" altLang="zh-CN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zh-CN" sz="2400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dirty="0" smtClean="0">
                <a:solidFill>
                  <a:srgbClr val="FF0000"/>
                </a:solidFill>
              </a:rPr>
              <a:t> symmetry </a:t>
            </a:r>
            <a:r>
              <a:rPr lang="en-US" altLang="zh-CN" sz="2400" dirty="0" smtClean="0"/>
              <a:t>guarantees the lightest neutral </a:t>
            </a:r>
            <a:r>
              <a:rPr lang="en-US" altLang="zh-CN" sz="2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zh-CN" sz="2400" i="1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altLang="zh-CN" sz="2400" dirty="0" smtClean="0">
                <a:solidFill>
                  <a:srgbClr val="00B050"/>
                </a:solidFill>
              </a:rPr>
              <a:t>–odd </a:t>
            </a:r>
            <a:r>
              <a:rPr lang="en-US" altLang="zh-CN" sz="2400" dirty="0" smtClean="0"/>
              <a:t>state in </a:t>
            </a:r>
            <a:r>
              <a:rPr lang="el-GR" altLang="zh-CN" sz="2400" i="1" dirty="0" smtClean="0">
                <a:solidFill>
                  <a:srgbClr val="00206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χ</a:t>
            </a:r>
            <a:r>
              <a:rPr lang="en-US" altLang="zh-CN" sz="2400" dirty="0" smtClean="0">
                <a:latin typeface="Cambria Math"/>
                <a:ea typeface="Cambria Math"/>
              </a:rPr>
              <a:t> </a:t>
            </a:r>
            <a:r>
              <a:rPr lang="en-US" altLang="zh-CN" sz="2400" dirty="0" smtClean="0">
                <a:ea typeface="Cambria Math"/>
              </a:rPr>
              <a:t>would be </a:t>
            </a:r>
            <a:r>
              <a:rPr lang="en-US" altLang="zh-CN" sz="2400" dirty="0" smtClean="0">
                <a:solidFill>
                  <a:srgbClr val="0070C0"/>
                </a:solidFill>
                <a:ea typeface="Cambria Math"/>
              </a:rPr>
              <a:t>dark matter </a:t>
            </a:r>
            <a:r>
              <a:rPr lang="en-US" altLang="zh-CN" sz="2400" dirty="0" smtClean="0">
                <a:ea typeface="Cambria Math"/>
              </a:rPr>
              <a:t>candidate</a:t>
            </a:r>
            <a:r>
              <a:rPr lang="en-US" altLang="zh-CN" sz="2400" dirty="0" smtClean="0">
                <a:latin typeface="Cambria Math"/>
                <a:ea typeface="Cambria Math"/>
              </a:rPr>
              <a:t>.</a:t>
            </a:r>
            <a:endParaRPr lang="zh-CN" altLang="en-US" sz="2400" dirty="0"/>
          </a:p>
        </p:txBody>
      </p:sp>
      <p:sp>
        <p:nvSpPr>
          <p:cNvPr id="35" name="右箭头 34"/>
          <p:cNvSpPr/>
          <p:nvPr/>
        </p:nvSpPr>
        <p:spPr>
          <a:xfrm>
            <a:off x="1357290" y="3786190"/>
            <a:ext cx="714380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2714612" y="3357562"/>
            <a:ext cx="4500594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Connect Neutrino to DM physics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27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Model with Dark Matter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1285860"/>
            <a:ext cx="82868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After EW symmetry breaking</a:t>
            </a:r>
          </a:p>
          <a:p>
            <a:pPr>
              <a:buFont typeface="Wingdings" pitchFamily="2" charset="2"/>
              <a:buChar char="ü"/>
            </a:pPr>
            <a:r>
              <a:rPr lang="en-US" altLang="zh-CN" sz="2400" dirty="0" smtClean="0"/>
              <a:t> mixing between two </a:t>
            </a:r>
            <a:r>
              <a:rPr lang="en-US" altLang="zh-CN" sz="2400" dirty="0" smtClean="0">
                <a:solidFill>
                  <a:srgbClr val="0070C0"/>
                </a:solidFill>
              </a:rPr>
              <a:t>singly-charged scalars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0034" y="4643446"/>
            <a:ext cx="3051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altLang="zh-CN" sz="2400" dirty="0" smtClean="0"/>
              <a:t>  Physical parameters</a:t>
            </a:r>
            <a:endParaRPr lang="zh-CN" altLang="en-US" sz="2400" dirty="0"/>
          </a:p>
        </p:txBody>
      </p:sp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143116"/>
            <a:ext cx="485120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00034" y="3357562"/>
            <a:ext cx="5243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altLang="zh-CN" sz="2400" dirty="0" smtClean="0"/>
              <a:t> mass splitting between </a:t>
            </a:r>
            <a:r>
              <a:rPr lang="en-US" altLang="zh-CN" sz="2400" dirty="0" smtClean="0">
                <a:solidFill>
                  <a:srgbClr val="00B050"/>
                </a:solidFill>
              </a:rPr>
              <a:t>neutral scalars</a:t>
            </a:r>
            <a:endParaRPr lang="zh-CN" altLang="en-US" sz="2400" dirty="0">
              <a:solidFill>
                <a:srgbClr val="00B050"/>
              </a:solidFill>
            </a:endParaRP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929066"/>
            <a:ext cx="6500858" cy="587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5214950"/>
            <a:ext cx="5682568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0035" y="5929330"/>
            <a:ext cx="7929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 where </a:t>
            </a:r>
            <a:r>
              <a:rPr lang="el-GR" altLang="zh-CN" sz="2400" i="1" dirty="0" smtClean="0">
                <a:latin typeface="Cambria Math"/>
                <a:ea typeface="Cambria Math"/>
              </a:rPr>
              <a:t>λ</a:t>
            </a:r>
            <a:r>
              <a:rPr lang="en-US" altLang="zh-CN" sz="2400" i="1" baseline="-25000" dirty="0" smtClean="0">
                <a:latin typeface="Cambria Math"/>
                <a:ea typeface="Cambria Math"/>
              </a:rPr>
              <a:t>L</a:t>
            </a:r>
            <a:r>
              <a:rPr lang="en-US" altLang="zh-CN" sz="2400" dirty="0" smtClean="0">
                <a:latin typeface="Cambria Math"/>
                <a:ea typeface="Cambria Math"/>
              </a:rPr>
              <a:t> </a:t>
            </a:r>
            <a:r>
              <a:rPr lang="en-US" altLang="zh-CN" sz="2400" dirty="0" smtClean="0"/>
              <a:t>characterizes coupling of </a:t>
            </a:r>
            <a:r>
              <a:rPr lang="en-US" altLang="zh-CN" sz="2400" dirty="0" smtClean="0">
                <a:solidFill>
                  <a:srgbClr val="00B050"/>
                </a:solidFill>
              </a:rPr>
              <a:t>neutral scalars</a:t>
            </a:r>
            <a:r>
              <a:rPr lang="en-US" altLang="zh-CN" sz="2400" dirty="0" smtClean="0"/>
              <a:t> to </a:t>
            </a:r>
            <a:r>
              <a:rPr lang="en-US" altLang="zh-CN" sz="2400" dirty="0" smtClean="0">
                <a:solidFill>
                  <a:srgbClr val="002060"/>
                </a:solidFill>
              </a:rPr>
              <a:t>SM Higgs</a:t>
            </a:r>
            <a:endParaRPr lang="zh-CN" altLang="en-US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28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Model with Dark Matter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1285860"/>
            <a:ext cx="8286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Neutrino Masses: 2-loop </a:t>
            </a:r>
            <a:endParaRPr lang="zh-CN" altLang="en-US" sz="2400" dirty="0"/>
          </a:p>
        </p:txBody>
      </p:sp>
      <p:sp>
        <p:nvSpPr>
          <p:cNvPr id="29" name="圆角矩形 28"/>
          <p:cNvSpPr/>
          <p:nvPr/>
        </p:nvSpPr>
        <p:spPr>
          <a:xfrm>
            <a:off x="3714744" y="5500702"/>
            <a:ext cx="1785950" cy="92869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Cambria Math"/>
                <a:ea typeface="Cambria Math"/>
              </a:rPr>
              <a:t>Need </a:t>
            </a:r>
            <a:r>
              <a:rPr lang="en-US" altLang="zh-CN" dirty="0" smtClean="0">
                <a:solidFill>
                  <a:srgbClr val="FFC000"/>
                </a:solidFill>
                <a:latin typeface="Cambria Math"/>
                <a:ea typeface="Cambria Math"/>
              </a:rPr>
              <a:t>Large</a:t>
            </a:r>
            <a:r>
              <a:rPr lang="en-US" altLang="zh-CN" dirty="0" smtClean="0">
                <a:latin typeface="Cambria Math"/>
                <a:ea typeface="Cambria Math"/>
              </a:rPr>
              <a:t> Mass Diff.</a:t>
            </a:r>
            <a:endParaRPr lang="zh-CN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643438" y="1285860"/>
            <a:ext cx="4056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C.-Q. Geng, DH, L.-H. Tsai, Q. Wang </a:t>
            </a:r>
          </a:p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JHEP 1508(2015) 141</a:t>
            </a: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2214554"/>
            <a:ext cx="3429024" cy="1708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572008"/>
            <a:ext cx="7739117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圆角矩形 21"/>
          <p:cNvSpPr/>
          <p:nvPr/>
        </p:nvSpPr>
        <p:spPr>
          <a:xfrm>
            <a:off x="6572264" y="3357562"/>
            <a:ext cx="1757375" cy="876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cs typeface="Times New Roman" pitchFamily="18" charset="0"/>
              </a:rPr>
              <a:t>Mass Structure</a:t>
            </a:r>
            <a:endParaRPr lang="zh-CN" altLang="en-US" sz="2400" baseline="-25000" dirty="0">
              <a:cs typeface="Times New Roman" pitchFamily="18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214942" y="4500570"/>
            <a:ext cx="2286016" cy="78581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形状 24"/>
          <p:cNvCxnSpPr>
            <a:stCxn id="23" idx="7"/>
          </p:cNvCxnSpPr>
          <p:nvPr/>
        </p:nvCxnSpPr>
        <p:spPr>
          <a:xfrm rot="5400000" flipH="1" flipV="1">
            <a:off x="7011645" y="4369351"/>
            <a:ext cx="400832" cy="91766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3500430" y="4643446"/>
            <a:ext cx="1357322" cy="500066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形状 30"/>
          <p:cNvCxnSpPr/>
          <p:nvPr/>
        </p:nvCxnSpPr>
        <p:spPr>
          <a:xfrm rot="16200000" flipV="1">
            <a:off x="4143372" y="5214950"/>
            <a:ext cx="357190" cy="214314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圆角矩形 33"/>
          <p:cNvSpPr/>
          <p:nvPr/>
        </p:nvSpPr>
        <p:spPr>
          <a:xfrm>
            <a:off x="1857356" y="5500702"/>
            <a:ext cx="1785950" cy="92869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Nonzero</a:t>
            </a:r>
            <a:r>
              <a:rPr lang="en-US" altLang="zh-CN" dirty="0" smtClean="0"/>
              <a:t> Mixing</a:t>
            </a:r>
            <a:endParaRPr lang="zh-CN" altLang="en-US" dirty="0"/>
          </a:p>
        </p:txBody>
      </p:sp>
      <p:cxnSp>
        <p:nvCxnSpPr>
          <p:cNvPr id="35" name="形状 30"/>
          <p:cNvCxnSpPr/>
          <p:nvPr/>
        </p:nvCxnSpPr>
        <p:spPr>
          <a:xfrm rot="5400000" flipH="1" flipV="1">
            <a:off x="2821769" y="4893479"/>
            <a:ext cx="642942" cy="571504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357950" y="5715016"/>
            <a:ext cx="2428892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2400" i="1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i1,2</a:t>
            </a:r>
            <a:r>
              <a:rPr lang="en-US" altLang="zh-CN" sz="2400" dirty="0" smtClean="0">
                <a:solidFill>
                  <a:srgbClr val="00B050"/>
                </a:solidFill>
              </a:rPr>
              <a:t> ~ O(1)</a:t>
            </a:r>
            <a:endParaRPr lang="zh-CN" alt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29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Model with Dark Matter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1285860"/>
            <a:ext cx="8286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Neutrinoless Double Beta Decay </a:t>
            </a:r>
            <a:endParaRPr lang="zh-CN" alt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4643438" y="1285860"/>
            <a:ext cx="4056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C.-Q. Geng, DH, L.-H. Tsai, Q. Wang </a:t>
            </a:r>
          </a:p>
          <a:p>
            <a:pPr algn="ctr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JHEP 1508(2015) 141</a:t>
            </a:r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714488"/>
            <a:ext cx="2143140" cy="2277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2000240"/>
            <a:ext cx="5536445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extBox 26"/>
          <p:cNvSpPr txBox="1"/>
          <p:nvPr/>
        </p:nvSpPr>
        <p:spPr>
          <a:xfrm>
            <a:off x="3428992" y="3357562"/>
            <a:ext cx="485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where</a:t>
            </a:r>
            <a:r>
              <a:rPr lang="en-US" altLang="zh-CN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en-US" altLang="zh-CN" sz="2400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1,2</a:t>
            </a:r>
            <a:r>
              <a:rPr lang="en-US" altLang="zh-CN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loop integrals for </a:t>
            </a:r>
            <a:r>
              <a:rPr lang="en-US" altLang="zh-CN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zh-CN" sz="24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altLang="zh-CN" sz="2400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1,2</a:t>
            </a:r>
            <a:r>
              <a:rPr lang="en-US" altLang="zh-CN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295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4071942"/>
            <a:ext cx="777959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8" name="直接连接符 27"/>
          <p:cNvCxnSpPr/>
          <p:nvPr/>
        </p:nvCxnSpPr>
        <p:spPr>
          <a:xfrm>
            <a:off x="928662" y="5072074"/>
            <a:ext cx="7715304" cy="1588"/>
          </a:xfrm>
          <a:prstGeom prst="line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585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2143117"/>
            <a:ext cx="785818" cy="631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43570" y="2071678"/>
            <a:ext cx="314327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00430" y="2714620"/>
            <a:ext cx="39814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29520" y="2786058"/>
            <a:ext cx="1357322" cy="598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30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Dark Matter Properties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285860"/>
            <a:ext cx="828680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Due to 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dirty="0" smtClean="0"/>
              <a:t> symmetry, the lightest </a:t>
            </a:r>
            <a:r>
              <a:rPr lang="en-US" altLang="zh-CN" sz="2400" dirty="0" smtClean="0">
                <a:solidFill>
                  <a:srgbClr val="00B050"/>
                </a:solidFill>
              </a:rPr>
              <a:t>neutral scalar </a:t>
            </a:r>
            <a:r>
              <a:rPr lang="en-US" altLang="zh-CN" sz="2400" dirty="0" smtClean="0"/>
              <a:t>can be </a:t>
            </a:r>
            <a:r>
              <a:rPr lang="en-US" altLang="zh-CN" sz="2400" dirty="0" smtClean="0">
                <a:solidFill>
                  <a:srgbClr val="FF0000"/>
                </a:solidFill>
              </a:rPr>
              <a:t>DM </a:t>
            </a:r>
            <a:r>
              <a:rPr lang="en-US" altLang="zh-CN" sz="2400" dirty="0" smtClean="0"/>
              <a:t>candidate. In our study, we assume it is </a:t>
            </a:r>
            <a:r>
              <a:rPr lang="en-US" altLang="zh-CN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CN" sz="2400" i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zh-CN" sz="2400" dirty="0" smtClean="0"/>
              <a:t>.</a:t>
            </a:r>
          </a:p>
          <a:p>
            <a:pPr>
              <a:buFont typeface="Wingdings" pitchFamily="2" charset="2"/>
              <a:buChar char="Ø"/>
            </a:pPr>
            <a:endParaRPr lang="en-US" altLang="zh-CN" sz="2400" dirty="0" smtClean="0"/>
          </a:p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Since the mixing 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l-GR" altLang="zh-CN" sz="2400" i="1" baseline="-25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θ</a:t>
            </a:r>
            <a:r>
              <a:rPr lang="en-US" altLang="zh-CN" sz="2400" dirty="0" smtClean="0">
                <a:latin typeface="Cambria Math"/>
                <a:ea typeface="Cambria Math"/>
              </a:rPr>
              <a:t> </a:t>
            </a:r>
            <a:r>
              <a:rPr lang="en-US" altLang="zh-CN" sz="2400" dirty="0" smtClean="0">
                <a:ea typeface="Cambria Math"/>
              </a:rPr>
              <a:t>is assumed to be small ~O(0.1), the DM property is very similar to the one in the </a:t>
            </a:r>
            <a:r>
              <a:rPr lang="en-US" altLang="zh-CN" sz="2400" dirty="0" smtClean="0">
                <a:solidFill>
                  <a:srgbClr val="0070C0"/>
                </a:solidFill>
                <a:ea typeface="Cambria Math"/>
              </a:rPr>
              <a:t>Inert Doublet Model</a:t>
            </a:r>
            <a:r>
              <a:rPr lang="en-US" altLang="zh-CN" sz="2400" dirty="0" smtClean="0">
                <a:ea typeface="Cambria Math"/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en-US" altLang="zh-CN" sz="2400" dirty="0" smtClean="0">
              <a:ea typeface="Cambria Math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CN" sz="2400" dirty="0" smtClean="0">
                <a:ea typeface="Cambria Math"/>
              </a:rPr>
              <a:t> Focus on </a:t>
            </a:r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ea typeface="Cambria Math"/>
              </a:rPr>
              <a:t>DM low-mass region</a:t>
            </a:r>
            <a:r>
              <a:rPr lang="en-US" altLang="zh-CN" sz="2400" dirty="0" smtClean="0">
                <a:ea typeface="Cambria Math"/>
              </a:rPr>
              <a:t>,                                           , in which large </a:t>
            </a:r>
            <a:r>
              <a:rPr lang="en-US" altLang="zh-CN" sz="2400" dirty="0" smtClean="0">
                <a:solidFill>
                  <a:srgbClr val="00B050"/>
                </a:solidFill>
                <a:ea typeface="Cambria Math"/>
              </a:rPr>
              <a:t>H-A mass splitting </a:t>
            </a:r>
            <a:r>
              <a:rPr lang="en-US" altLang="zh-CN" sz="2400" dirty="0" smtClean="0">
                <a:ea typeface="Cambria Math"/>
              </a:rPr>
              <a:t>is allowed</a:t>
            </a:r>
          </a:p>
          <a:p>
            <a:pPr>
              <a:buFont typeface="Wingdings" pitchFamily="2" charset="2"/>
              <a:buChar char="Ø"/>
            </a:pPr>
            <a:endParaRPr lang="en-US" altLang="zh-CN" sz="2400" dirty="0" smtClean="0">
              <a:ea typeface="Cambria Math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CN" sz="2400" dirty="0" smtClean="0">
                <a:ea typeface="Cambria Math"/>
              </a:rPr>
              <a:t> </a:t>
            </a:r>
            <a:r>
              <a:rPr lang="en-US" altLang="zh-CN" sz="2400" dirty="0" smtClean="0">
                <a:solidFill>
                  <a:srgbClr val="0070C0"/>
                </a:solidFill>
                <a:ea typeface="Cambria Math"/>
              </a:rPr>
              <a:t>Higgs Resonance </a:t>
            </a:r>
            <a:r>
              <a:rPr lang="en-US" altLang="zh-CN" sz="2400" dirty="0" smtClean="0">
                <a:ea typeface="Cambria Math"/>
              </a:rPr>
              <a:t>dominates the </a:t>
            </a:r>
            <a:r>
              <a:rPr lang="en-US" altLang="zh-CN" sz="2400" dirty="0" smtClean="0">
                <a:solidFill>
                  <a:srgbClr val="00B050"/>
                </a:solidFill>
                <a:ea typeface="Cambria Math"/>
              </a:rPr>
              <a:t>freezing-out</a:t>
            </a:r>
            <a:r>
              <a:rPr lang="en-US" altLang="zh-CN" sz="2400" dirty="0" smtClean="0">
                <a:ea typeface="Cambria Math"/>
              </a:rPr>
              <a:t> cross section in order to accomodate the </a:t>
            </a:r>
            <a:r>
              <a:rPr lang="en-US" altLang="zh-CN" sz="2400" dirty="0" smtClean="0">
                <a:solidFill>
                  <a:srgbClr val="FFC000"/>
                </a:solidFill>
                <a:ea typeface="Cambria Math"/>
              </a:rPr>
              <a:t>DM relic density</a:t>
            </a:r>
            <a:r>
              <a:rPr lang="en-US" altLang="zh-CN" sz="2400" dirty="0" smtClean="0">
                <a:ea typeface="Cambria Math"/>
              </a:rPr>
              <a:t>. </a:t>
            </a:r>
          </a:p>
          <a:p>
            <a:pPr>
              <a:buFont typeface="Wingdings" pitchFamily="2" charset="2"/>
              <a:buChar char="Ø"/>
            </a:pPr>
            <a:endParaRPr lang="en-US" altLang="zh-CN" sz="2400" dirty="0" smtClean="0">
              <a:ea typeface="Cambria Math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CN" sz="2400" dirty="0" smtClean="0">
                <a:ea typeface="Cambria Math"/>
              </a:rPr>
              <a:t> </a:t>
            </a:r>
            <a:r>
              <a:rPr lang="en-US" altLang="zh-CN" sz="2400" dirty="0" smtClean="0">
                <a:solidFill>
                  <a:srgbClr val="0070C0"/>
                </a:solidFill>
                <a:ea typeface="Cambria Math"/>
              </a:rPr>
              <a:t>Higgs exchange </a:t>
            </a:r>
            <a:r>
              <a:rPr lang="en-US" altLang="zh-CN" sz="2400" dirty="0" smtClean="0">
                <a:ea typeface="Cambria Math"/>
              </a:rPr>
              <a:t>channel can also lead to sizeable </a:t>
            </a:r>
            <a:r>
              <a:rPr lang="en-US" altLang="zh-CN" sz="2400" dirty="0" smtClean="0">
                <a:solidFill>
                  <a:srgbClr val="002060"/>
                </a:solidFill>
                <a:ea typeface="Cambria Math"/>
              </a:rPr>
              <a:t>spin-independent</a:t>
            </a:r>
            <a:r>
              <a:rPr lang="en-US" altLang="zh-CN" sz="2400" dirty="0" smtClean="0">
                <a:ea typeface="Cambria Math"/>
              </a:rPr>
              <a:t> direct detection signal, thus constrained by </a:t>
            </a:r>
            <a:r>
              <a:rPr lang="en-US" altLang="zh-CN" sz="2400" dirty="0" smtClean="0">
                <a:solidFill>
                  <a:schemeClr val="accent2">
                    <a:lumMod val="75000"/>
                  </a:schemeClr>
                </a:solidFill>
                <a:ea typeface="Cambria Math"/>
              </a:rPr>
              <a:t>LUX</a:t>
            </a:r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3571875"/>
            <a:ext cx="2786082" cy="39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3143248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R. Barbieri, et al (2006), L. Lopez Honorez &amp; C. E. Yaguna (2010), A. Arhrib, et al (2013)</a:t>
            </a:r>
            <a:endParaRPr lang="en-US" altLang="zh-CN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31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Dark Matter Properties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285860"/>
            <a:ext cx="8286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Allowed parameter space</a:t>
            </a:r>
            <a:endParaRPr lang="en-US" altLang="zh-CN" sz="2400" dirty="0" smtClean="0">
              <a:ea typeface="Cambria Math"/>
            </a:endParaRP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785926"/>
            <a:ext cx="6286544" cy="396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785786" y="5857892"/>
            <a:ext cx="7929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 where </a:t>
            </a:r>
            <a:r>
              <a:rPr lang="el-GR" altLang="zh-CN" sz="2400" i="1" dirty="0" smtClean="0">
                <a:latin typeface="Cambria Math"/>
                <a:ea typeface="Cambria Math"/>
              </a:rPr>
              <a:t>λ</a:t>
            </a:r>
            <a:r>
              <a:rPr lang="en-US" altLang="zh-CN" sz="2400" i="1" baseline="-25000" dirty="0" smtClean="0">
                <a:latin typeface="Cambria Math"/>
                <a:ea typeface="Cambria Math"/>
              </a:rPr>
              <a:t>L</a:t>
            </a:r>
            <a:r>
              <a:rPr lang="en-US" altLang="zh-CN" sz="2400" dirty="0" smtClean="0">
                <a:latin typeface="Cambria Math"/>
                <a:ea typeface="Cambria Math"/>
              </a:rPr>
              <a:t> </a:t>
            </a:r>
            <a:r>
              <a:rPr lang="en-US" altLang="zh-CN" sz="2400" dirty="0" smtClean="0"/>
              <a:t>characterizes coupling of </a:t>
            </a:r>
            <a:r>
              <a:rPr lang="en-US" altLang="zh-CN" sz="2400" dirty="0" smtClean="0">
                <a:solidFill>
                  <a:srgbClr val="00B050"/>
                </a:solidFill>
              </a:rPr>
              <a:t>DM</a:t>
            </a:r>
            <a:r>
              <a:rPr lang="en-US" altLang="zh-CN" sz="2400" dirty="0" smtClean="0"/>
              <a:t> to </a:t>
            </a:r>
            <a:r>
              <a:rPr lang="en-US" altLang="zh-CN" sz="2400" dirty="0" smtClean="0">
                <a:solidFill>
                  <a:srgbClr val="002060"/>
                </a:solidFill>
              </a:rPr>
              <a:t>SM Higgs</a:t>
            </a:r>
            <a:endParaRPr lang="zh-CN" altLang="en-US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32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Constraints from EWPT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285860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EW Precision Test – </a:t>
            </a:r>
            <a:r>
              <a:rPr lang="en-US" altLang="zh-CN" sz="2400" dirty="0" smtClean="0">
                <a:solidFill>
                  <a:schemeClr val="accent2">
                    <a:lumMod val="75000"/>
                  </a:schemeClr>
                </a:solidFill>
              </a:rPr>
              <a:t>T parameter, </a:t>
            </a:r>
            <a:r>
              <a:rPr lang="en-US" altLang="zh-CN" sz="2400" dirty="0" smtClean="0"/>
              <a:t>constraining the </a:t>
            </a:r>
            <a:r>
              <a:rPr lang="en-US" altLang="zh-CN" sz="2400" dirty="0" smtClean="0">
                <a:solidFill>
                  <a:schemeClr val="accent3">
                    <a:lumMod val="50000"/>
                  </a:schemeClr>
                </a:solidFill>
              </a:rPr>
              <a:t>Mass Spectra</a:t>
            </a:r>
            <a:endParaRPr lang="en-US" altLang="zh-CN" sz="2400" dirty="0" smtClean="0">
              <a:solidFill>
                <a:schemeClr val="accent3">
                  <a:lumMod val="50000"/>
                </a:schemeClr>
              </a:solidFill>
              <a:ea typeface="Cambria Math"/>
            </a:endParaRP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928802"/>
            <a:ext cx="8001056" cy="617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857224" y="2786058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ea typeface="Cambria Math"/>
              </a:rPr>
              <a:t>where</a:t>
            </a:r>
            <a:r>
              <a:rPr lang="en-US" altLang="zh-CN" sz="2400" dirty="0" smtClean="0">
                <a:solidFill>
                  <a:schemeClr val="accent3">
                    <a:lumMod val="50000"/>
                  </a:schemeClr>
                </a:solidFill>
                <a:ea typeface="Cambria Math"/>
              </a:rPr>
              <a:t> </a:t>
            </a:r>
          </a:p>
        </p:txBody>
      </p:sp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714620"/>
            <a:ext cx="385765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429000"/>
            <a:ext cx="4572032" cy="3102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5143504" y="3643314"/>
            <a:ext cx="3071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3">
                    <a:lumMod val="50000"/>
                  </a:schemeClr>
                </a:solidFill>
                <a:ea typeface="Cambria Math"/>
              </a:rPr>
              <a:t>PDG:                                                </a:t>
            </a:r>
          </a:p>
          <a:p>
            <a:r>
              <a:rPr lang="en-US" altLang="zh-CN" sz="2400" dirty="0" smtClean="0">
                <a:solidFill>
                  <a:schemeClr val="accent3">
                    <a:lumMod val="50000"/>
                  </a:schemeClr>
                </a:solidFill>
                <a:ea typeface="Cambria Math"/>
              </a:rPr>
              <a:t>                  </a:t>
            </a:r>
            <a:r>
              <a:rPr lang="en-US" altLang="zh-CN" sz="2400" dirty="0" smtClean="0">
                <a:ea typeface="Cambria Math"/>
              </a:rPr>
              <a:t>(2</a:t>
            </a:r>
            <a:r>
              <a:rPr lang="el-GR" altLang="zh-CN" sz="2400" dirty="0" smtClean="0">
                <a:latin typeface="Cambria Math"/>
                <a:ea typeface="Cambria Math"/>
              </a:rPr>
              <a:t>σ</a:t>
            </a:r>
            <a:r>
              <a:rPr lang="en-US" altLang="zh-CN" sz="2400" dirty="0" smtClean="0">
                <a:latin typeface="Cambria Math"/>
                <a:ea typeface="Cambria Math"/>
              </a:rPr>
              <a:t> C. L. </a:t>
            </a:r>
            <a:r>
              <a:rPr lang="en-US" altLang="zh-CN" sz="2400" dirty="0" smtClean="0">
                <a:ea typeface="Cambria Math"/>
              </a:rPr>
              <a:t>)</a:t>
            </a:r>
            <a:r>
              <a:rPr lang="en-US" altLang="zh-CN" sz="2400" dirty="0" smtClean="0">
                <a:solidFill>
                  <a:schemeClr val="accent3">
                    <a:lumMod val="50000"/>
                  </a:schemeClr>
                </a:solidFill>
                <a:ea typeface="Cambria Math"/>
              </a:rPr>
              <a:t>      </a:t>
            </a:r>
          </a:p>
        </p:txBody>
      </p:sp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3714752"/>
            <a:ext cx="2071702" cy="28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602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36" y="4929198"/>
            <a:ext cx="1785950" cy="34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5214942" y="4500570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ea typeface="Cambria Math"/>
              </a:rPr>
              <a:t>Parameters:  </a:t>
            </a:r>
          </a:p>
        </p:txBody>
      </p:sp>
      <p:pic>
        <p:nvPicPr>
          <p:cNvPr id="8602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00694" y="5429264"/>
            <a:ext cx="3347381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6024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57950" y="5857892"/>
            <a:ext cx="1413883" cy="35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33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Constraints from LFV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285860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Most stringent </a:t>
            </a:r>
            <a:r>
              <a:rPr lang="en-US" altLang="zh-CN" sz="2400" dirty="0" smtClean="0">
                <a:solidFill>
                  <a:srgbClr val="0070C0"/>
                </a:solidFill>
              </a:rPr>
              <a:t>LFV</a:t>
            </a:r>
            <a:r>
              <a:rPr lang="en-US" altLang="zh-CN" sz="2400" dirty="0" smtClean="0"/>
              <a:t> process is </a:t>
            </a:r>
            <a:endParaRPr lang="en-US" altLang="zh-CN" sz="2400" dirty="0" smtClean="0">
              <a:solidFill>
                <a:schemeClr val="accent3">
                  <a:lumMod val="50000"/>
                </a:schemeClr>
              </a:solidFill>
              <a:ea typeface="Cambria Math"/>
            </a:endParaRPr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357298"/>
            <a:ext cx="117362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785786" y="1928802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ea typeface="Cambria Math"/>
              </a:rPr>
              <a:t>Upper bound from </a:t>
            </a:r>
            <a:r>
              <a:rPr lang="en-US" altLang="zh-CN" sz="2400" dirty="0" smtClean="0">
                <a:solidFill>
                  <a:schemeClr val="accent3">
                    <a:lumMod val="50000"/>
                  </a:schemeClr>
                </a:solidFill>
                <a:ea typeface="Cambria Math"/>
              </a:rPr>
              <a:t>MEG:  </a:t>
            </a:r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2000240"/>
            <a:ext cx="317349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428596" y="2428868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In our model, 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dirty="0" smtClean="0"/>
              <a:t>-odd particles give new contributions</a:t>
            </a:r>
            <a:endParaRPr lang="en-US" altLang="zh-CN" sz="2400" dirty="0" smtClean="0">
              <a:solidFill>
                <a:schemeClr val="accent3">
                  <a:lumMod val="50000"/>
                </a:schemeClr>
              </a:solidFill>
              <a:ea typeface="Cambria Math"/>
            </a:endParaRPr>
          </a:p>
        </p:txBody>
      </p:sp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3071810"/>
            <a:ext cx="180579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704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3071810"/>
            <a:ext cx="563169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7047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43042" y="3857628"/>
            <a:ext cx="6938145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714348" y="3929066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ea typeface="Cambria Math"/>
              </a:rPr>
              <a:t>where</a:t>
            </a:r>
            <a:r>
              <a:rPr lang="en-US" altLang="zh-CN" sz="2400" dirty="0" smtClean="0">
                <a:solidFill>
                  <a:schemeClr val="accent3">
                    <a:lumMod val="50000"/>
                  </a:schemeClr>
                </a:solidFill>
                <a:ea typeface="Cambria Math"/>
              </a:rPr>
              <a:t> </a:t>
            </a:r>
          </a:p>
        </p:txBody>
      </p:sp>
      <p:pic>
        <p:nvPicPr>
          <p:cNvPr id="87048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43701" y="4643446"/>
            <a:ext cx="1849223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Box 25"/>
          <p:cNvSpPr txBox="1"/>
          <p:nvPr/>
        </p:nvSpPr>
        <p:spPr>
          <a:xfrm>
            <a:off x="428596" y="5143512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Typically,                        &lt; O(10</a:t>
            </a:r>
            <a:r>
              <a:rPr lang="en-US" altLang="zh-CN" sz="2400" baseline="30000" dirty="0" smtClean="0"/>
              <a:t>-4</a:t>
            </a:r>
            <a:r>
              <a:rPr lang="en-US" altLang="zh-CN" sz="2400" dirty="0" smtClean="0"/>
              <a:t>).</a:t>
            </a:r>
            <a:endParaRPr lang="en-US" altLang="zh-CN" sz="2400" dirty="0" smtClean="0">
              <a:solidFill>
                <a:schemeClr val="accent3">
                  <a:lumMod val="50000"/>
                </a:schemeClr>
              </a:solidFill>
              <a:ea typeface="Cambria Math"/>
            </a:endParaRPr>
          </a:p>
        </p:txBody>
      </p:sp>
      <p:pic>
        <p:nvPicPr>
          <p:cNvPr id="87049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71670" y="5143512"/>
            <a:ext cx="140643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34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Benchmark Point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000240"/>
            <a:ext cx="790802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214686"/>
            <a:ext cx="6340299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Box 19"/>
          <p:cNvSpPr txBox="1"/>
          <p:nvPr/>
        </p:nvSpPr>
        <p:spPr>
          <a:xfrm>
            <a:off x="357158" y="1500174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Parameters:</a:t>
            </a:r>
            <a:endParaRPr lang="en-US" altLang="zh-CN" sz="2400" dirty="0" smtClean="0">
              <a:solidFill>
                <a:schemeClr val="accent3">
                  <a:lumMod val="50000"/>
                </a:schemeClr>
              </a:solidFill>
              <a:ea typeface="Cambria Math"/>
            </a:endParaRPr>
          </a:p>
        </p:txBody>
      </p:sp>
      <p:sp>
        <p:nvSpPr>
          <p:cNvPr id="21" name="右箭头 20"/>
          <p:cNvSpPr/>
          <p:nvPr/>
        </p:nvSpPr>
        <p:spPr>
          <a:xfrm>
            <a:off x="1714480" y="5072074"/>
            <a:ext cx="714380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2857488" y="4714884"/>
            <a:ext cx="4500594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Type A Neutrino Mass Matrix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35</a:t>
            </a:fld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Remark of </a:t>
            </a:r>
            <a:r>
              <a:rPr lang="en-US" altLang="zh-CN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zh-CN" sz="3600" i="1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symmetry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1285860"/>
            <a:ext cx="828680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</a:t>
            </a:r>
            <a:r>
              <a:rPr lang="en-US" altLang="zh-CN" sz="2400" dirty="0" smtClean="0">
                <a:solidFill>
                  <a:schemeClr val="accent2">
                    <a:lumMod val="75000"/>
                  </a:schemeClr>
                </a:solidFill>
              </a:rPr>
              <a:t>Problem</a:t>
            </a:r>
            <a:r>
              <a:rPr lang="en-US" altLang="zh-CN" sz="2400" dirty="0" smtClean="0"/>
              <a:t>: The usual </a:t>
            </a:r>
            <a:r>
              <a:rPr lang="en-US" altLang="zh-CN" sz="2400" dirty="0" smtClean="0">
                <a:solidFill>
                  <a:srgbClr val="00B050"/>
                </a:solidFill>
              </a:rPr>
              <a:t>EFT power counting </a:t>
            </a:r>
            <a:r>
              <a:rPr lang="en-US" altLang="zh-CN" sz="2400" dirty="0" smtClean="0"/>
              <a:t>tells us that the LNV would be </a:t>
            </a:r>
            <a:r>
              <a:rPr lang="en-US" altLang="zh-CN" sz="2400" dirty="0" smtClean="0">
                <a:solidFill>
                  <a:srgbClr val="FF0000"/>
                </a:solidFill>
              </a:rPr>
              <a:t>dominated</a:t>
            </a:r>
            <a:r>
              <a:rPr lang="en-US" altLang="zh-CN" sz="2400" dirty="0" smtClean="0"/>
              <a:t> by the dim-5 </a:t>
            </a:r>
            <a:r>
              <a:rPr lang="en-US" altLang="zh-CN" sz="2400" dirty="0" smtClean="0">
                <a:solidFill>
                  <a:srgbClr val="0070C0"/>
                </a:solidFill>
              </a:rPr>
              <a:t>Weinberg Operator</a:t>
            </a:r>
            <a:r>
              <a:rPr lang="en-US" altLang="zh-CN" sz="2400" dirty="0" smtClean="0"/>
              <a:t> </a:t>
            </a:r>
          </a:p>
          <a:p>
            <a:pPr>
              <a:buFont typeface="Wingdings" pitchFamily="2" charset="2"/>
              <a:buChar char="Ø"/>
            </a:pPr>
            <a:endParaRPr lang="en-US" altLang="zh-CN" sz="2400" dirty="0" smtClean="0"/>
          </a:p>
          <a:p>
            <a:pPr>
              <a:buFont typeface="Wingdings" pitchFamily="2" charset="2"/>
              <a:buChar char="Ø"/>
            </a:pPr>
            <a:endParaRPr lang="en-US" altLang="zh-CN" sz="2400" dirty="0" smtClean="0"/>
          </a:p>
          <a:p>
            <a:endParaRPr lang="en-US" altLang="zh-CN" sz="2400" dirty="0"/>
          </a:p>
          <a:p>
            <a:r>
              <a:rPr lang="en-US" altLang="zh-CN" sz="2400" dirty="0" smtClean="0"/>
              <a:t>while 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2400" dirty="0" smtClean="0"/>
              <a:t> would be suppressed by its higher power of cutoff</a:t>
            </a:r>
          </a:p>
          <a:p>
            <a:endParaRPr lang="en-US" altLang="zh-CN" sz="2400" dirty="0" smtClean="0"/>
          </a:p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The 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dirty="0" smtClean="0"/>
              <a:t> symmetry, together with previous particle content, makes 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2400" dirty="0" smtClean="0"/>
              <a:t> (1-loop) prominent over the 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altLang="zh-CN" sz="2400" dirty="0" smtClean="0"/>
              <a:t> (high-loop).</a:t>
            </a:r>
          </a:p>
          <a:p>
            <a:pPr>
              <a:buFont typeface="Wingdings" pitchFamily="2" charset="2"/>
              <a:buChar char="Ø"/>
            </a:pPr>
            <a:endParaRPr lang="en-US" altLang="zh-CN" sz="2400" dirty="0" smtClean="0"/>
          </a:p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If 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dirty="0" smtClean="0"/>
              <a:t> symmetry is absent, with 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zh-CN" sz="2400" dirty="0" smtClean="0"/>
              <a:t> and </a:t>
            </a:r>
            <a:r>
              <a:rPr lang="el-GR" altLang="zh-CN" sz="2400" i="1" dirty="0" smtClean="0">
                <a:latin typeface="Times New Roman" pitchFamily="18" charset="0"/>
                <a:ea typeface="Cambria Math"/>
                <a:cs typeface="Times New Roman" pitchFamily="18" charset="0"/>
              </a:rPr>
              <a:t>χ</a:t>
            </a:r>
            <a:r>
              <a:rPr lang="en-US" altLang="zh-CN" sz="2400" dirty="0" smtClean="0">
                <a:ea typeface="Cambria Math"/>
                <a:cs typeface="Times New Roman" pitchFamily="18" charset="0"/>
              </a:rPr>
              <a:t>, </a:t>
            </a:r>
          </a:p>
          <a:p>
            <a:r>
              <a:rPr lang="en-US" altLang="zh-CN" sz="2400" dirty="0" smtClean="0">
                <a:ea typeface="Cambria Math"/>
                <a:cs typeface="Times New Roman" pitchFamily="18" charset="0"/>
              </a:rPr>
              <a:t>the one-loop </a:t>
            </a:r>
            <a:r>
              <a:rPr lang="en-US" altLang="zh-CN" sz="2400" dirty="0" smtClean="0">
                <a:solidFill>
                  <a:srgbClr val="0070C0"/>
                </a:solidFill>
                <a:ea typeface="Cambria Math"/>
                <a:cs typeface="Times New Roman" pitchFamily="18" charset="0"/>
              </a:rPr>
              <a:t>Zee’s model </a:t>
            </a:r>
            <a:r>
              <a:rPr lang="en-US" altLang="zh-CN" sz="2400" dirty="0" smtClean="0">
                <a:ea typeface="Cambria Math"/>
                <a:cs typeface="Times New Roman" pitchFamily="18" charset="0"/>
              </a:rPr>
              <a:t>dominates, </a:t>
            </a:r>
          </a:p>
          <a:p>
            <a:r>
              <a:rPr lang="en-US" altLang="zh-CN" sz="2400" dirty="0" smtClean="0">
                <a:ea typeface="Cambria Math"/>
                <a:cs typeface="Times New Roman" pitchFamily="18" charset="0"/>
              </a:rPr>
              <a:t>realizing </a:t>
            </a:r>
            <a:r>
              <a:rPr lang="en-US" altLang="zh-CN" sz="2400" i="1" dirty="0" smtClean="0">
                <a:latin typeface="Times New Roman" pitchFamily="18" charset="0"/>
                <a:ea typeface="Cambria Math"/>
                <a:cs typeface="Times New Roman" pitchFamily="18" charset="0"/>
              </a:rPr>
              <a:t>O</a:t>
            </a:r>
            <a:r>
              <a:rPr lang="en-US" altLang="zh-CN" sz="2400" i="1" baseline="-25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W</a:t>
            </a:r>
            <a:r>
              <a:rPr lang="en-US" altLang="zh-CN" sz="2400" dirty="0" smtClean="0">
                <a:ea typeface="Cambria Math"/>
                <a:cs typeface="Times New Roman" pitchFamily="18" charset="0"/>
              </a:rPr>
              <a:t>.</a:t>
            </a:r>
            <a:endParaRPr lang="en-US" altLang="zh-CN" sz="2400" dirty="0" smtClean="0"/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3286116" y="2214554"/>
          <a:ext cx="1928826" cy="983935"/>
        </p:xfrm>
        <a:graphic>
          <a:graphicData uri="http://schemas.openxmlformats.org/presentationml/2006/ole">
            <p:oleObj spid="_x0000_s61442" name="Equation" r:id="rId3" imgW="812520" imgH="431640" progId="Equation.DSMT4">
              <p:embed/>
            </p:oleObj>
          </a:graphicData>
        </a:graphic>
      </p:graphicFrame>
      <p:grpSp>
        <p:nvGrpSpPr>
          <p:cNvPr id="13" name="Group 97"/>
          <p:cNvGrpSpPr>
            <a:grpSpLocks/>
          </p:cNvGrpSpPr>
          <p:nvPr/>
        </p:nvGrpSpPr>
        <p:grpSpPr bwMode="auto">
          <a:xfrm>
            <a:off x="6143636" y="4643446"/>
            <a:ext cx="1785950" cy="2000264"/>
            <a:chOff x="692" y="703"/>
            <a:chExt cx="2018" cy="1904"/>
          </a:xfrm>
        </p:grpSpPr>
        <p:sp>
          <p:nvSpPr>
            <p:cNvPr id="17" name="Line 38"/>
            <p:cNvSpPr>
              <a:spLocks noChangeShapeType="1"/>
            </p:cNvSpPr>
            <p:nvPr/>
          </p:nvSpPr>
          <p:spPr bwMode="auto">
            <a:xfrm>
              <a:off x="692" y="1911"/>
              <a:ext cx="20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AutoShape 39"/>
            <p:cNvSpPr>
              <a:spLocks noChangeArrowheads="1"/>
            </p:cNvSpPr>
            <p:nvPr/>
          </p:nvSpPr>
          <p:spPr bwMode="auto">
            <a:xfrm rot="16200000">
              <a:off x="1374" y="1874"/>
              <a:ext cx="65" cy="70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AutoShape 40"/>
            <p:cNvSpPr>
              <a:spLocks noChangeArrowheads="1"/>
            </p:cNvSpPr>
            <p:nvPr/>
          </p:nvSpPr>
          <p:spPr bwMode="auto">
            <a:xfrm rot="5400000">
              <a:off x="2414" y="1888"/>
              <a:ext cx="64" cy="68"/>
            </a:xfrm>
            <a:prstGeom prst="triangle">
              <a:avLst>
                <a:gd name="adj" fmla="val 38333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AutoShape 41"/>
            <p:cNvSpPr>
              <a:spLocks noChangeArrowheads="1"/>
            </p:cNvSpPr>
            <p:nvPr/>
          </p:nvSpPr>
          <p:spPr bwMode="auto">
            <a:xfrm rot="16200000">
              <a:off x="853" y="1869"/>
              <a:ext cx="65" cy="71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Arc 42"/>
            <p:cNvSpPr>
              <a:spLocks/>
            </p:cNvSpPr>
            <p:nvPr/>
          </p:nvSpPr>
          <p:spPr bwMode="auto">
            <a:xfrm rot="5400000" flipH="1" flipV="1">
              <a:off x="1642" y="1394"/>
              <a:ext cx="505" cy="528"/>
            </a:xfrm>
            <a:custGeom>
              <a:avLst/>
              <a:gdLst>
                <a:gd name="G0" fmla="+- 247 0 0"/>
                <a:gd name="G1" fmla="+- 0 0 0"/>
                <a:gd name="G2" fmla="+- 21600 0 0"/>
                <a:gd name="T0" fmla="*/ 21838 w 21838"/>
                <a:gd name="T1" fmla="*/ 617 h 21600"/>
                <a:gd name="T2" fmla="*/ 0 w 21838"/>
                <a:gd name="T3" fmla="*/ 21599 h 21600"/>
                <a:gd name="T4" fmla="*/ 247 w 218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8" h="21600" fill="none" extrusionOk="0">
                  <a:moveTo>
                    <a:pt x="21838" y="617"/>
                  </a:moveTo>
                  <a:cubicBezTo>
                    <a:pt x="21504" y="12301"/>
                    <a:pt x="11936" y="21599"/>
                    <a:pt x="247" y="21600"/>
                  </a:cubicBezTo>
                  <a:cubicBezTo>
                    <a:pt x="164" y="21600"/>
                    <a:pt x="82" y="21599"/>
                    <a:pt x="0" y="21598"/>
                  </a:cubicBezTo>
                </a:path>
                <a:path w="21838" h="21600" stroke="0" extrusionOk="0">
                  <a:moveTo>
                    <a:pt x="21838" y="617"/>
                  </a:moveTo>
                  <a:cubicBezTo>
                    <a:pt x="21504" y="12301"/>
                    <a:pt x="11936" y="21599"/>
                    <a:pt x="247" y="21600"/>
                  </a:cubicBezTo>
                  <a:cubicBezTo>
                    <a:pt x="164" y="21600"/>
                    <a:pt x="82" y="21599"/>
                    <a:pt x="0" y="21598"/>
                  </a:cubicBezTo>
                  <a:lnTo>
                    <a:pt x="247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" name="Line 43"/>
            <p:cNvSpPr>
              <a:spLocks noChangeShapeType="1"/>
            </p:cNvSpPr>
            <p:nvPr/>
          </p:nvSpPr>
          <p:spPr bwMode="auto">
            <a:xfrm flipV="1">
              <a:off x="1647" y="994"/>
              <a:ext cx="0" cy="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Line 44"/>
            <p:cNvSpPr>
              <a:spLocks noChangeShapeType="1"/>
            </p:cNvSpPr>
            <p:nvPr/>
          </p:nvSpPr>
          <p:spPr bwMode="auto">
            <a:xfrm>
              <a:off x="1647" y="1916"/>
              <a:ext cx="0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AutoShape 45"/>
            <p:cNvSpPr>
              <a:spLocks noChangeArrowheads="1"/>
            </p:cNvSpPr>
            <p:nvPr/>
          </p:nvSpPr>
          <p:spPr bwMode="auto">
            <a:xfrm rot="16200000">
              <a:off x="1874" y="1878"/>
              <a:ext cx="65" cy="71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Arc 49"/>
            <p:cNvSpPr>
              <a:spLocks/>
            </p:cNvSpPr>
            <p:nvPr/>
          </p:nvSpPr>
          <p:spPr bwMode="auto">
            <a:xfrm flipH="1" flipV="1">
              <a:off x="1170" y="1399"/>
              <a:ext cx="456" cy="528"/>
            </a:xfrm>
            <a:custGeom>
              <a:avLst/>
              <a:gdLst>
                <a:gd name="G0" fmla="+- 247 0 0"/>
                <a:gd name="G1" fmla="+- 0 0 0"/>
                <a:gd name="G2" fmla="+- 21600 0 0"/>
                <a:gd name="T0" fmla="*/ 21838 w 21838"/>
                <a:gd name="T1" fmla="*/ 617 h 21600"/>
                <a:gd name="T2" fmla="*/ 0 w 21838"/>
                <a:gd name="T3" fmla="*/ 21599 h 21600"/>
                <a:gd name="T4" fmla="*/ 247 w 218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8" h="21600" fill="none" extrusionOk="0">
                  <a:moveTo>
                    <a:pt x="21838" y="617"/>
                  </a:moveTo>
                  <a:cubicBezTo>
                    <a:pt x="21504" y="12301"/>
                    <a:pt x="11936" y="21599"/>
                    <a:pt x="247" y="21600"/>
                  </a:cubicBezTo>
                  <a:cubicBezTo>
                    <a:pt x="164" y="21600"/>
                    <a:pt x="82" y="21599"/>
                    <a:pt x="0" y="21598"/>
                  </a:cubicBezTo>
                </a:path>
                <a:path w="21838" h="21600" stroke="0" extrusionOk="0">
                  <a:moveTo>
                    <a:pt x="21838" y="617"/>
                  </a:moveTo>
                  <a:cubicBezTo>
                    <a:pt x="21504" y="12301"/>
                    <a:pt x="11936" y="21599"/>
                    <a:pt x="247" y="21600"/>
                  </a:cubicBezTo>
                  <a:cubicBezTo>
                    <a:pt x="164" y="21600"/>
                    <a:pt x="82" y="21599"/>
                    <a:pt x="0" y="21598"/>
                  </a:cubicBezTo>
                  <a:lnTo>
                    <a:pt x="247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 type="stealth" w="med" len="med"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6" name="Object 50"/>
            <p:cNvGraphicFramePr>
              <a:graphicFrameLocks noChangeAspect="1"/>
            </p:cNvGraphicFramePr>
            <p:nvPr/>
          </p:nvGraphicFramePr>
          <p:xfrm>
            <a:off x="1862" y="2006"/>
            <a:ext cx="91" cy="149"/>
          </p:xfrm>
          <a:graphic>
            <a:graphicData uri="http://schemas.openxmlformats.org/presentationml/2006/ole">
              <p:oleObj spid="_x0000_s61444" name="Equation" r:id="rId4" imgW="139680" imgH="228600" progId="Equation.DSMT4">
                <p:embed/>
              </p:oleObj>
            </a:graphicData>
          </a:graphic>
        </p:graphicFrame>
        <p:graphicFrame>
          <p:nvGraphicFramePr>
            <p:cNvPr id="27" name="Object 51"/>
            <p:cNvGraphicFramePr>
              <a:graphicFrameLocks noChangeAspect="1"/>
            </p:cNvGraphicFramePr>
            <p:nvPr/>
          </p:nvGraphicFramePr>
          <p:xfrm>
            <a:off x="859" y="1974"/>
            <a:ext cx="125" cy="188"/>
          </p:xfrm>
          <a:graphic>
            <a:graphicData uri="http://schemas.openxmlformats.org/presentationml/2006/ole">
              <p:oleObj spid="_x0000_s61445" name="Equation" r:id="rId5" imgW="152280" imgH="228600" progId="Equation.DSMT4">
                <p:embed/>
              </p:oleObj>
            </a:graphicData>
          </a:graphic>
        </p:graphicFrame>
        <p:graphicFrame>
          <p:nvGraphicFramePr>
            <p:cNvPr id="28" name="Object 52"/>
            <p:cNvGraphicFramePr>
              <a:graphicFrameLocks noChangeAspect="1"/>
            </p:cNvGraphicFramePr>
            <p:nvPr/>
          </p:nvGraphicFramePr>
          <p:xfrm>
            <a:off x="2344" y="2023"/>
            <a:ext cx="140" cy="204"/>
          </p:xfrm>
          <a:graphic>
            <a:graphicData uri="http://schemas.openxmlformats.org/presentationml/2006/ole">
              <p:oleObj spid="_x0000_s61446" name="Equation" r:id="rId6" imgW="164880" imgH="241200" progId="Equation.DSMT4">
                <p:embed/>
              </p:oleObj>
            </a:graphicData>
          </a:graphic>
        </p:graphicFrame>
        <p:graphicFrame>
          <p:nvGraphicFramePr>
            <p:cNvPr id="29" name="Object 54"/>
            <p:cNvGraphicFramePr>
              <a:graphicFrameLocks noChangeAspect="1"/>
            </p:cNvGraphicFramePr>
            <p:nvPr/>
          </p:nvGraphicFramePr>
          <p:xfrm>
            <a:off x="2050" y="1423"/>
            <a:ext cx="173" cy="213"/>
          </p:xfrm>
          <a:graphic>
            <a:graphicData uri="http://schemas.openxmlformats.org/presentationml/2006/ole">
              <p:oleObj spid="_x0000_s61447" name="Equation" r:id="rId7" imgW="164880" imgH="203040" progId="Equation.DSMT4">
                <p:embed/>
              </p:oleObj>
            </a:graphicData>
          </a:graphic>
        </p:graphicFrame>
        <p:graphicFrame>
          <p:nvGraphicFramePr>
            <p:cNvPr id="30" name="Object 55"/>
            <p:cNvGraphicFramePr>
              <a:graphicFrameLocks noChangeAspect="1"/>
            </p:cNvGraphicFramePr>
            <p:nvPr/>
          </p:nvGraphicFramePr>
          <p:xfrm>
            <a:off x="1058" y="1407"/>
            <a:ext cx="233" cy="201"/>
          </p:xfrm>
          <a:graphic>
            <a:graphicData uri="http://schemas.openxmlformats.org/presentationml/2006/ole">
              <p:oleObj spid="_x0000_s61448" name="Equation" r:id="rId8" imgW="279360" imgH="241200" progId="Equation.DSMT4">
                <p:embed/>
              </p:oleObj>
            </a:graphicData>
          </a:graphic>
        </p:graphicFrame>
        <p:graphicFrame>
          <p:nvGraphicFramePr>
            <p:cNvPr id="31" name="Object 59"/>
            <p:cNvGraphicFramePr>
              <a:graphicFrameLocks noChangeAspect="1"/>
            </p:cNvGraphicFramePr>
            <p:nvPr/>
          </p:nvGraphicFramePr>
          <p:xfrm>
            <a:off x="1444" y="703"/>
            <a:ext cx="349" cy="240"/>
          </p:xfrm>
          <a:graphic>
            <a:graphicData uri="http://schemas.openxmlformats.org/presentationml/2006/ole">
              <p:oleObj spid="_x0000_s61449" name="Equation" r:id="rId9" imgW="406080" imgH="279360" progId="Equation.DSMT4">
                <p:embed/>
              </p:oleObj>
            </a:graphicData>
          </a:graphic>
        </p:graphicFrame>
        <p:graphicFrame>
          <p:nvGraphicFramePr>
            <p:cNvPr id="32" name="Object 84"/>
            <p:cNvGraphicFramePr>
              <a:graphicFrameLocks noChangeAspect="1"/>
            </p:cNvGraphicFramePr>
            <p:nvPr/>
          </p:nvGraphicFramePr>
          <p:xfrm>
            <a:off x="1332" y="2007"/>
            <a:ext cx="91" cy="149"/>
          </p:xfrm>
          <a:graphic>
            <a:graphicData uri="http://schemas.openxmlformats.org/presentationml/2006/ole">
              <p:oleObj spid="_x0000_s61450" name="Equation" r:id="rId10" imgW="139680" imgH="228600" progId="Equation.DSMT4">
                <p:embed/>
              </p:oleObj>
            </a:graphicData>
          </a:graphic>
        </p:graphicFrame>
        <p:graphicFrame>
          <p:nvGraphicFramePr>
            <p:cNvPr id="33" name="Object 89"/>
            <p:cNvGraphicFramePr>
              <a:graphicFrameLocks noChangeAspect="1"/>
            </p:cNvGraphicFramePr>
            <p:nvPr/>
          </p:nvGraphicFramePr>
          <p:xfrm>
            <a:off x="1499" y="2371"/>
            <a:ext cx="343" cy="236"/>
          </p:xfrm>
          <a:graphic>
            <a:graphicData uri="http://schemas.openxmlformats.org/presentationml/2006/ole">
              <p:oleObj spid="_x0000_s61451" name="Equation" r:id="rId11" imgW="406080" imgH="279360" progId="Equation.DSMT4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Seminar @ NCTU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36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Conclusion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1285860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In this talk, we study a particular class of loop-induced neutrino mass models from </a:t>
            </a:r>
            <a:r>
              <a:rPr lang="en-US" altLang="zh-CN" sz="2400" dirty="0" smtClean="0">
                <a:solidFill>
                  <a:srgbClr val="0070C0"/>
                </a:solidFill>
              </a:rPr>
              <a:t>EFT viewpoint </a:t>
            </a:r>
            <a:r>
              <a:rPr lang="en-US" altLang="zh-CN" sz="2400" dirty="0" smtClean="0"/>
              <a:t>and construct a  specific </a:t>
            </a:r>
            <a:r>
              <a:rPr lang="en-US" altLang="zh-CN" sz="2400" dirty="0" smtClean="0">
                <a:solidFill>
                  <a:srgbClr val="00B050"/>
                </a:solidFill>
              </a:rPr>
              <a:t>model with DM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472" y="2643182"/>
            <a:ext cx="814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zh-CN" sz="2400" dirty="0" smtClean="0"/>
              <a:t> </a:t>
            </a:r>
            <a:r>
              <a:rPr lang="en-US" altLang="zh-CN" sz="2400" dirty="0" smtClean="0">
                <a:solidFill>
                  <a:srgbClr val="0070C0"/>
                </a:solidFill>
              </a:rPr>
              <a:t>Normal hierarchy </a:t>
            </a:r>
            <a:r>
              <a:rPr lang="en-US" altLang="zh-CN" sz="2400" dirty="0" smtClean="0"/>
              <a:t>is predicted;</a:t>
            </a:r>
          </a:p>
          <a:p>
            <a:pPr>
              <a:buFont typeface="Wingdings" pitchFamily="2" charset="2"/>
              <a:buChar char="l"/>
            </a:pPr>
            <a:r>
              <a:rPr lang="en-US" altLang="zh-CN" sz="2400" dirty="0" smtClean="0"/>
              <a:t>A large </a:t>
            </a:r>
            <a:r>
              <a:rPr lang="en-US" altLang="zh-CN" sz="2400" dirty="0" smtClean="0">
                <a:solidFill>
                  <a:srgbClr val="FF0000"/>
                </a:solidFill>
              </a:rPr>
              <a:t>neutrinoless double decay </a:t>
            </a:r>
            <a:r>
              <a:rPr lang="en-US" altLang="zh-CN" sz="2400" dirty="0" smtClean="0"/>
              <a:t>is predicted;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472" y="4000504"/>
            <a:ext cx="814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For the model, the related </a:t>
            </a:r>
            <a:r>
              <a:rPr lang="en-US" altLang="zh-CN" sz="2400" dirty="0" smtClean="0">
                <a:solidFill>
                  <a:srgbClr val="800000"/>
                </a:solidFill>
              </a:rPr>
              <a:t>dark matter physics </a:t>
            </a:r>
            <a:r>
              <a:rPr lang="en-US" altLang="zh-CN" sz="2400" dirty="0" smtClean="0"/>
              <a:t> as well as constraints from </a:t>
            </a:r>
            <a:r>
              <a:rPr lang="en-US" altLang="zh-CN" sz="2400" dirty="0" smtClean="0">
                <a:solidFill>
                  <a:srgbClr val="0070C0"/>
                </a:solidFill>
              </a:rPr>
              <a:t>LFV</a:t>
            </a:r>
            <a:r>
              <a:rPr lang="en-US" altLang="zh-CN" sz="2400" dirty="0" smtClean="0"/>
              <a:t> and </a:t>
            </a:r>
            <a:r>
              <a:rPr lang="en-US" altLang="zh-CN" sz="2400" dirty="0" smtClean="0">
                <a:solidFill>
                  <a:srgbClr val="00B050"/>
                </a:solidFill>
              </a:rPr>
              <a:t>EWPT</a:t>
            </a:r>
            <a:r>
              <a:rPr lang="en-US" altLang="zh-CN" sz="2400" dirty="0" smtClean="0"/>
              <a:t> are investigated. </a:t>
            </a:r>
            <a:endParaRPr lang="en-US" altLang="zh-CN" sz="2400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B0F41-15F8-4B02-A728-67A7E4CCBFBC}" type="slidenum">
              <a:rPr lang="zh-CN" altLang="en-US" smtClean="0"/>
              <a:pPr/>
              <a:t>37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28596" y="3000372"/>
            <a:ext cx="849070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Thanks for </a:t>
            </a:r>
            <a:r>
              <a:rPr lang="en-US" altLang="zh-CN" sz="48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your attention</a:t>
            </a:r>
            <a:r>
              <a:rPr lang="en-US" altLang="zh-CN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!</a:t>
            </a:r>
            <a:endParaRPr lang="zh-CN" altLang="en-US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38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Model with Dark Matter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1285860"/>
            <a:ext cx="8286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Relevant Lagrangian: </a:t>
            </a:r>
            <a:endParaRPr lang="zh-CN" alt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00034" y="2786058"/>
            <a:ext cx="82868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The above Lagrangian breaks lepton number by 2 units, but due to </a:t>
            </a:r>
            <a:r>
              <a:rPr lang="en-US" altLang="zh-CN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zh-CN" sz="2400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dirty="0" smtClean="0">
                <a:solidFill>
                  <a:srgbClr val="FF0000"/>
                </a:solidFill>
              </a:rPr>
              <a:t> symmetry</a:t>
            </a:r>
            <a:r>
              <a:rPr lang="en-US" altLang="zh-CN" sz="2400" dirty="0" smtClean="0"/>
              <a:t>, it generates 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2400" i="1" baseline="-250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/>
              <a:t>at one-loop level</a:t>
            </a:r>
            <a:endParaRPr lang="zh-CN" altLang="en-US" sz="2400" dirty="0"/>
          </a:p>
        </p:txBody>
      </p:sp>
      <p:sp>
        <p:nvSpPr>
          <p:cNvPr id="14" name="右箭头 13"/>
          <p:cNvSpPr/>
          <p:nvPr/>
        </p:nvSpPr>
        <p:spPr>
          <a:xfrm>
            <a:off x="4071934" y="4929198"/>
            <a:ext cx="785818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928802"/>
            <a:ext cx="82105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857628"/>
            <a:ext cx="3534175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4857760"/>
            <a:ext cx="379441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Seminar @ NCTU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FE1C-4193-4705-B3DC-74F8CD9EC2D8}" type="slidenum">
              <a:rPr lang="zh-CN" altLang="en-US" smtClean="0"/>
              <a:pPr/>
              <a:t>39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Scalar Potential 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680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786058"/>
            <a:ext cx="79819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7505</TotalTime>
  <Words>1749</Words>
  <Application>Microsoft Office PowerPoint</Application>
  <PresentationFormat>全屏显示(4:3)</PresentationFormat>
  <Paragraphs>317</Paragraphs>
  <Slides>39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39</vt:i4>
      </vt:variant>
    </vt:vector>
  </HeadingPairs>
  <TitlesOfParts>
    <vt:vector size="42" baseType="lpstr">
      <vt:lpstr>Office 主题</vt:lpstr>
      <vt:lpstr>Equation</vt:lpstr>
      <vt:lpstr>MathType 5.0 Equation</vt:lpstr>
      <vt:lpstr>A Study on  Loop-Induced Neutrino Masses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</vt:vector>
  </TitlesOfParts>
  <Company>hd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Multi-Component Dark Matter From AMS-II</dc:title>
  <dc:creator>dashan</dc:creator>
  <cp:lastModifiedBy>dahuang</cp:lastModifiedBy>
  <cp:revision>597</cp:revision>
  <dcterms:created xsi:type="dcterms:W3CDTF">2014-01-22T02:40:19Z</dcterms:created>
  <dcterms:modified xsi:type="dcterms:W3CDTF">2015-12-07T01:43:13Z</dcterms:modified>
</cp:coreProperties>
</file>